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8" r:id="rId26"/>
    <p:sldId id="281" r:id="rId27"/>
    <p:sldId id="282" r:id="rId28"/>
    <p:sldId id="289" r:id="rId29"/>
    <p:sldId id="290" r:id="rId30"/>
    <p:sldId id="297" r:id="rId31"/>
    <p:sldId id="291" r:id="rId32"/>
    <p:sldId id="292" r:id="rId33"/>
    <p:sldId id="293" r:id="rId34"/>
    <p:sldId id="294" r:id="rId35"/>
    <p:sldId id="295" r:id="rId36"/>
    <p:sldId id="298" r:id="rId37"/>
    <p:sldId id="296" r:id="rId38"/>
    <p:sldId id="283" r:id="rId39"/>
    <p:sldId id="284" r:id="rId40"/>
    <p:sldId id="299" r:id="rId41"/>
    <p:sldId id="285" r:id="rId42"/>
    <p:sldId id="300" r:id="rId43"/>
    <p:sldId id="286" r:id="rId44"/>
    <p:sldId id="287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09"/>
  </p:normalViewPr>
  <p:slideViewPr>
    <p:cSldViewPr snapToGrid="0" snapToObjects="1">
      <p:cViewPr>
        <p:scale>
          <a:sx n="93" d="100"/>
          <a:sy n="93" d="100"/>
        </p:scale>
        <p:origin x="7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6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8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0367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00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0883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23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1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2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1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8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7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33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90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5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1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0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7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about:blank" TargetMode="External"/></Relationships>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66FF-7571-234F-A477-39AAF0CB8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894388"/>
            <a:ext cx="7766936" cy="1646302"/>
          </a:xfrm>
        </p:spPr>
        <p:txBody>
          <a:bodyPr/>
          <a:lstStyle/>
          <a:p>
            <a:pPr algn="l" rtl="1"/>
            <a:r>
              <a:rPr lang="en-US" sz="7200" dirty="0"/>
              <a:t>ICDL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680BC-6CAB-5A4E-9BB1-E3B2C03F6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540687"/>
            <a:ext cx="7766936" cy="1096899"/>
          </a:xfrm>
        </p:spPr>
        <p:txBody>
          <a:bodyPr>
            <a:normAutofit/>
          </a:bodyPr>
          <a:lstStyle/>
          <a:p>
            <a:pPr lvl="1" algn="l" rtl="1"/>
            <a:r>
              <a:rPr lang="en-US" sz="3600" b="1" dirty="0">
                <a:blipFill>
                  <a:blip r:embed="rId2"/>
                  <a:stretch>
                    <a:fillRect/>
                  </a:stretch>
                </a:blipFill>
                <a:latin typeface="ae_Hani" pitchFamily="18" charset="-78"/>
                <a:cs typeface="FS_Modern2_Thin" pitchFamily="2" charset="-78"/>
              </a:rPr>
              <a:t>Microsoft office word</a:t>
            </a:r>
            <a:endParaRPr lang="ar-SA" sz="3600" b="1" dirty="0">
              <a:blipFill>
                <a:blip r:embed="rId2"/>
                <a:stretch>
                  <a:fillRect/>
                </a:stretch>
              </a:blipFill>
              <a:latin typeface="ae_Hani" pitchFamily="18" charset="-78"/>
              <a:cs typeface="FS_Modern2_Thin" pitchFamily="2" charset="-78"/>
            </a:endParaRPr>
          </a:p>
          <a:p>
            <a:pPr lvl="1" algn="l" rtl="1"/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cs typeface="FS_Modern2_Thin" pitchFamily="2" charset="-78"/>
              </a:rPr>
              <a:t>Eng. Shimaa Zakaria Abu Qasim.</a:t>
            </a: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53EC0-4164-714C-B52C-72D7941D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975" y="4469847"/>
            <a:ext cx="1131137" cy="1051958"/>
          </a:xfrm>
          <a:prstGeom prst="rect">
            <a:avLst/>
          </a:prstGeom>
        </p:spPr>
      </p:pic>
      <p:pic>
        <p:nvPicPr>
          <p:cNvPr id="9" name="Picture 4" descr="https://encrypted-tbn2.gstatic.com/images?q=tbn:ANd9GcR-LkeY0R4UCVVbn0kcoauTWYxVfCuUGBcGKMhJNwQUUWnyIQlg">
            <a:hlinkClick r:id="rId4"/>
            <a:extLst>
              <a:ext uri="{FF2B5EF4-FFF2-40B4-BE49-F238E27FC236}">
                <a16:creationId xmlns:a16="http://schemas.microsoft.com/office/drawing/2014/main" id="{52BD17CE-3AC6-1245-8862-12AB6D27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62972" y="3637586"/>
            <a:ext cx="3286685" cy="24744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6841820D-2109-1040-A5BF-376BC1286E1E}"/>
              </a:ext>
            </a:extLst>
          </p:cNvPr>
          <p:cNvSpPr/>
          <p:nvPr/>
        </p:nvSpPr>
        <p:spPr>
          <a:xfrm>
            <a:off x="5428503" y="4813732"/>
            <a:ext cx="1122218" cy="42949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نص 2">
            <a:extLst>
              <a:ext uri="{FF2B5EF4-FFF2-40B4-BE49-F238E27FC236}">
                <a16:creationId xmlns:a16="http://schemas.microsoft.com/office/drawing/2014/main" id="{8530CE72-A6E1-A24B-9E4C-7139CEB205A9}"/>
              </a:ext>
            </a:extLst>
          </p:cNvPr>
          <p:cNvSpPr txBox="1">
            <a:spLocks/>
          </p:cNvSpPr>
          <p:nvPr/>
        </p:nvSpPr>
        <p:spPr>
          <a:xfrm>
            <a:off x="6572250" y="349251"/>
            <a:ext cx="2438400" cy="9906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0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ldhabi" panose="01000000000000000000" pitchFamily="2" charset="-78"/>
                <a:ea typeface="+mj-ea"/>
                <a:cs typeface="Aldhabi" panose="01000000000000000000" pitchFamily="2" charset="-78"/>
              </a:rPr>
              <a:t>التدريب الثالث</a:t>
            </a:r>
            <a:endParaRPr kumimoji="0" lang="en-US" sz="40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عنوان فرعي 2">
            <a:extLst>
              <a:ext uri="{FF2B5EF4-FFF2-40B4-BE49-F238E27FC236}">
                <a16:creationId xmlns:a16="http://schemas.microsoft.com/office/drawing/2014/main" id="{67BD7206-F250-AF4C-B227-4D190D213115}"/>
              </a:ext>
            </a:extLst>
          </p:cNvPr>
          <p:cNvSpPr txBox="1">
            <a:spLocks/>
          </p:cNvSpPr>
          <p:nvPr/>
        </p:nvSpPr>
        <p:spPr>
          <a:xfrm>
            <a:off x="2453640" y="1152128"/>
            <a:ext cx="5943600" cy="6858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ar-SA" sz="480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latin typeface="Hacen Samra" pitchFamily="2" charset="-78"/>
                <a:cs typeface="Hacen Samra" pitchFamily="2" charset="-78"/>
              </a:rPr>
              <a:t>تنسيق النصوص</a:t>
            </a:r>
            <a:endParaRPr kumimoji="0" lang="en-US" sz="4400" i="0" u="none" strike="noStrike" kern="1200" normalizeH="0" baseline="0" noProof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D541F0-4306-4643-968B-9F7726CD560B}"/>
              </a:ext>
            </a:extLst>
          </p:cNvPr>
          <p:cNvSpPr/>
          <p:nvPr/>
        </p:nvSpPr>
        <p:spPr>
          <a:xfrm>
            <a:off x="2914650" y="2336006"/>
            <a:ext cx="6096000" cy="23426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ion" panose="02020502060400020003" pitchFamily="18" charset="77"/>
                <a:ea typeface="MS PMincho"/>
              </a:rPr>
              <a:t>☂ </a:t>
            </a: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ion" panose="02020502060400020003" pitchFamily="18" charset="77"/>
              </a:rPr>
              <a:t>تغيير نوع الخط .</a:t>
            </a:r>
            <a:b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ion" panose="02020502060400020003" pitchFamily="18" charset="77"/>
              </a:rPr>
            </a:b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ion" panose="02020502060400020003" pitchFamily="18" charset="77"/>
                <a:ea typeface="MS PMincho"/>
              </a:rPr>
              <a:t>☂ </a:t>
            </a: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ion" panose="02020502060400020003" pitchFamily="18" charset="77"/>
              </a:rPr>
              <a:t>تعديل حجم الخط.</a:t>
            </a:r>
          </a:p>
          <a:p>
            <a:pPr algn="r">
              <a:lnSpc>
                <a:spcPct val="150000"/>
              </a:lnSpc>
            </a:pP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ion" panose="02020502060400020003" pitchFamily="18" charset="77"/>
                <a:ea typeface="MS PMincho"/>
              </a:rPr>
              <a:t>☂ تغيير لون الخط.</a:t>
            </a:r>
          </a:p>
          <a:p>
            <a:pPr algn="r">
              <a:lnSpc>
                <a:spcPct val="150000"/>
              </a:lnSpc>
            </a:pP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ion" panose="02020502060400020003" pitchFamily="18" charset="77"/>
                <a:ea typeface="MS PMincho"/>
              </a:rPr>
              <a:t>	☂ استخدام انماط التنسيق الأساسي.</a:t>
            </a:r>
          </a:p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ion" panose="02020502060400020003" pitchFamily="18" charset="77"/>
                <a:ea typeface="MS PMincho"/>
              </a:rPr>
              <a:t> </a:t>
            </a: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ion" panose="02020502060400020003" pitchFamily="18" charset="77"/>
                <a:ea typeface="MS PMincho"/>
              </a:rPr>
              <a:t>)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ion" panose="02020502060400020003" pitchFamily="18" charset="77"/>
                <a:ea typeface="MS PMincho"/>
              </a:rPr>
              <a:t>WordArt</a:t>
            </a: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ion" panose="02020502060400020003" pitchFamily="18" charset="77"/>
                <a:ea typeface="MS PMincho"/>
              </a:rPr>
              <a:t>☂ ادراج  (.</a:t>
            </a:r>
          </a:p>
        </p:txBody>
      </p:sp>
    </p:spTree>
    <p:extLst>
      <p:ext uri="{BB962C8B-B14F-4D97-AF65-F5344CB8AC3E}">
        <p14:creationId xmlns:p14="http://schemas.microsoft.com/office/powerpoint/2010/main" val="531999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لنص 2">
            <a:extLst>
              <a:ext uri="{FF2B5EF4-FFF2-40B4-BE49-F238E27FC236}">
                <a16:creationId xmlns:a16="http://schemas.microsoft.com/office/drawing/2014/main" id="{D03D89D7-A9DC-5840-9939-6A0D51E36EAB}"/>
              </a:ext>
            </a:extLst>
          </p:cNvPr>
          <p:cNvSpPr txBox="1">
            <a:spLocks/>
          </p:cNvSpPr>
          <p:nvPr/>
        </p:nvSpPr>
        <p:spPr>
          <a:xfrm>
            <a:off x="1765935" y="1948180"/>
            <a:ext cx="6831330" cy="152400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يوجد طريقتين :</a:t>
            </a:r>
          </a:p>
          <a:p>
            <a:pPr algn="r" rtl="1"/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1- تبويب الصفحة الرئيسية. </a:t>
            </a:r>
          </a:p>
          <a:p>
            <a:pPr algn="r" rtl="1"/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2- الرمز الموجود في مجموعة ( خط ) من تبويب الصفحة الرئيسية 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وسيلة شرح على شكل سحابة 4">
            <a:extLst>
              <a:ext uri="{FF2B5EF4-FFF2-40B4-BE49-F238E27FC236}">
                <a16:creationId xmlns:a16="http://schemas.microsoft.com/office/drawing/2014/main" id="{88535B0B-5711-AD48-B158-B4FCFA98EC9B}"/>
              </a:ext>
            </a:extLst>
          </p:cNvPr>
          <p:cNvSpPr/>
          <p:nvPr/>
        </p:nvSpPr>
        <p:spPr>
          <a:xfrm>
            <a:off x="4648200" y="228600"/>
            <a:ext cx="4267200" cy="1371600"/>
          </a:xfrm>
          <a:prstGeom prst="cloudCallout">
            <a:avLst/>
          </a:prstGeom>
          <a:blipFill dpi="0" rotWithShape="1">
            <a:blip r:embed="rId2" cstate="print">
              <a:alphaModFix amt="37000"/>
            </a:blip>
            <a:srcRect/>
            <a:stretch>
              <a:fillRect/>
            </a:stretch>
          </a:blip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ar-SA" sz="2200" b="1" dirty="0">
                <a:ln w="50800"/>
                <a:solidFill>
                  <a:srgbClr val="993366"/>
                </a:solidFill>
                <a:latin typeface="ae_Furat" pitchFamily="18" charset="-78"/>
                <a:cs typeface="ae_Furat" pitchFamily="18" charset="-78"/>
              </a:rPr>
              <a:t>أولا: تغيير نوع الخط + حجم الخط +لون الخط</a:t>
            </a:r>
            <a:endParaRPr lang="en-US" sz="2200" b="1" dirty="0">
              <a:ln w="50800"/>
              <a:solidFill>
                <a:srgbClr val="993366"/>
              </a:solidFill>
              <a:latin typeface="ae_Furat" pitchFamily="18" charset="-78"/>
              <a:cs typeface="ae_Furat" pitchFamily="18" charset="-78"/>
            </a:endParaRPr>
          </a:p>
        </p:txBody>
      </p:sp>
      <p:pic>
        <p:nvPicPr>
          <p:cNvPr id="7" name="Picture 3" descr="F:\doc\التقاط4.PNG">
            <a:extLst>
              <a:ext uri="{FF2B5EF4-FFF2-40B4-BE49-F238E27FC236}">
                <a16:creationId xmlns:a16="http://schemas.microsoft.com/office/drawing/2014/main" id="{BDF7E3F3-0BEE-DB4F-B09D-240208C61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1639" b="84931"/>
          <a:stretch>
            <a:fillRect/>
          </a:stretch>
        </p:blipFill>
        <p:spPr bwMode="auto">
          <a:xfrm>
            <a:off x="1295400" y="4038600"/>
            <a:ext cx="653934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رابط كسهم مستقيم 9">
            <a:extLst>
              <a:ext uri="{FF2B5EF4-FFF2-40B4-BE49-F238E27FC236}">
                <a16:creationId xmlns:a16="http://schemas.microsoft.com/office/drawing/2014/main" id="{3C7DE1F3-5B06-BE4D-8D9D-EA7A1F0FCB72}"/>
              </a:ext>
            </a:extLst>
          </p:cNvPr>
          <p:cNvCxnSpPr/>
          <p:nvPr/>
        </p:nvCxnSpPr>
        <p:spPr>
          <a:xfrm>
            <a:off x="5638800" y="43434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رابط كسهم مستقيم 10">
            <a:extLst>
              <a:ext uri="{FF2B5EF4-FFF2-40B4-BE49-F238E27FC236}">
                <a16:creationId xmlns:a16="http://schemas.microsoft.com/office/drawing/2014/main" id="{9BD41958-5C98-6E4F-8B6D-65AB63DBFAFC}"/>
              </a:ext>
            </a:extLst>
          </p:cNvPr>
          <p:cNvCxnSpPr/>
          <p:nvPr/>
        </p:nvCxnSpPr>
        <p:spPr>
          <a:xfrm>
            <a:off x="3505200" y="5257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رابط كسهم مستقيم 14">
            <a:extLst>
              <a:ext uri="{FF2B5EF4-FFF2-40B4-BE49-F238E27FC236}">
                <a16:creationId xmlns:a16="http://schemas.microsoft.com/office/drawing/2014/main" id="{787C2231-C763-CC4A-892B-54F58090EDF6}"/>
              </a:ext>
            </a:extLst>
          </p:cNvPr>
          <p:cNvCxnSpPr/>
          <p:nvPr/>
        </p:nvCxnSpPr>
        <p:spPr>
          <a:xfrm flipV="1">
            <a:off x="6096000" y="47244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رابط كسهم مستقيم 15">
            <a:extLst>
              <a:ext uri="{FF2B5EF4-FFF2-40B4-BE49-F238E27FC236}">
                <a16:creationId xmlns:a16="http://schemas.microsoft.com/office/drawing/2014/main" id="{E343F220-535F-6240-9D83-459C0D9C6840}"/>
              </a:ext>
            </a:extLst>
          </p:cNvPr>
          <p:cNvCxnSpPr/>
          <p:nvPr/>
        </p:nvCxnSpPr>
        <p:spPr>
          <a:xfrm flipV="1">
            <a:off x="5181600" y="47244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كسهم مستقيم 16">
            <a:extLst>
              <a:ext uri="{FF2B5EF4-FFF2-40B4-BE49-F238E27FC236}">
                <a16:creationId xmlns:a16="http://schemas.microsoft.com/office/drawing/2014/main" id="{74F82F92-5C11-2045-9A45-6EA6B32C7796}"/>
              </a:ext>
            </a:extLst>
          </p:cNvPr>
          <p:cNvCxnSpPr/>
          <p:nvPr/>
        </p:nvCxnSpPr>
        <p:spPr>
          <a:xfrm flipV="1">
            <a:off x="4267200" y="5029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مخطط انسيابي: محطة طرفية 17">
            <a:extLst>
              <a:ext uri="{FF2B5EF4-FFF2-40B4-BE49-F238E27FC236}">
                <a16:creationId xmlns:a16="http://schemas.microsoft.com/office/drawing/2014/main" id="{450FF771-55A0-8D49-AD0F-1B1B489C40EA}"/>
              </a:ext>
            </a:extLst>
          </p:cNvPr>
          <p:cNvSpPr/>
          <p:nvPr/>
        </p:nvSpPr>
        <p:spPr>
          <a:xfrm>
            <a:off x="5715000" y="5257800"/>
            <a:ext cx="838200" cy="304800"/>
          </a:xfrm>
          <a:prstGeom prst="flowChartTermina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200" b="1" dirty="0"/>
              <a:t>نوع الخط</a:t>
            </a:r>
            <a:endParaRPr lang="en-US" sz="1200" b="1" dirty="0"/>
          </a:p>
        </p:txBody>
      </p:sp>
      <p:sp>
        <p:nvSpPr>
          <p:cNvPr id="14" name="مخطط انسيابي: محطة طرفية 18">
            <a:extLst>
              <a:ext uri="{FF2B5EF4-FFF2-40B4-BE49-F238E27FC236}">
                <a16:creationId xmlns:a16="http://schemas.microsoft.com/office/drawing/2014/main" id="{8E99788D-F1FD-6D4A-88DB-C18D4D91A7E5}"/>
              </a:ext>
            </a:extLst>
          </p:cNvPr>
          <p:cNvSpPr/>
          <p:nvPr/>
        </p:nvSpPr>
        <p:spPr>
          <a:xfrm>
            <a:off x="3886200" y="5638800"/>
            <a:ext cx="838200" cy="381000"/>
          </a:xfrm>
          <a:prstGeom prst="flowChartTermina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200" b="1" dirty="0"/>
              <a:t>لون الخط</a:t>
            </a:r>
            <a:endParaRPr lang="en-US" sz="1200" b="1" dirty="0"/>
          </a:p>
        </p:txBody>
      </p:sp>
      <p:sp>
        <p:nvSpPr>
          <p:cNvPr id="15" name="مخطط انسيابي: محطة طرفية 19">
            <a:extLst>
              <a:ext uri="{FF2B5EF4-FFF2-40B4-BE49-F238E27FC236}">
                <a16:creationId xmlns:a16="http://schemas.microsoft.com/office/drawing/2014/main" id="{EFA31FA5-D1FC-EB42-9E19-3E555DEED8B1}"/>
              </a:ext>
            </a:extLst>
          </p:cNvPr>
          <p:cNvSpPr/>
          <p:nvPr/>
        </p:nvSpPr>
        <p:spPr>
          <a:xfrm>
            <a:off x="4724400" y="5257800"/>
            <a:ext cx="838200" cy="381000"/>
          </a:xfrm>
          <a:prstGeom prst="flowChartTermina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200" b="1" dirty="0"/>
              <a:t>حجم الخط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3953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عنصر نائب للنص 2">
            <a:extLst>
              <a:ext uri="{FF2B5EF4-FFF2-40B4-BE49-F238E27FC236}">
                <a16:creationId xmlns:a16="http://schemas.microsoft.com/office/drawing/2014/main" id="{41D748B4-E108-F249-88A1-FE7A18C3CB02}"/>
              </a:ext>
            </a:extLst>
          </p:cNvPr>
          <p:cNvSpPr txBox="1">
            <a:spLocks/>
          </p:cNvSpPr>
          <p:nvPr/>
        </p:nvSpPr>
        <p:spPr>
          <a:xfrm>
            <a:off x="2514600" y="1905001"/>
            <a:ext cx="6096000" cy="190499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ar-SA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انماط</a:t>
            </a:r>
            <a:r>
              <a:rPr kumimoji="0" lang="ar-SA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التنسيق هي: </a:t>
            </a:r>
            <a:r>
              <a:rPr kumimoji="0" lang="ar-SA" b="1" i="0" u="none" strike="noStrike" kern="1200" cap="none" spc="0" normalizeH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e_Metal" pitchFamily="18" charset="-78"/>
                <a:cs typeface="ae_Metal" pitchFamily="18" charset="-78"/>
              </a:rPr>
              <a:t>مائل- عريض- تسطير</a:t>
            </a:r>
            <a:endParaRPr kumimoji="0" lang="ar-SA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e_Metal" pitchFamily="18" charset="-78"/>
              <a:cs typeface="ae_Metal" pitchFamily="18" charset="-78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ar-SA" b="1" i="0" u="none" strike="noStrike" kern="1200" cap="none" spc="0" normalizeH="0" baseline="0" noProof="0" dirty="0">
                <a:ln>
                  <a:noFill/>
                </a:ln>
                <a:solidFill>
                  <a:srgbClr val="993366"/>
                </a:solidFill>
                <a:effectLst/>
                <a:uLnTx/>
                <a:uFillTx/>
                <a:latin typeface="ae_Furat" pitchFamily="18" charset="-78"/>
                <a:cs typeface="ae_Furat" pitchFamily="18" charset="-78"/>
              </a:rPr>
              <a:t>يوجد طريقتين 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ar-SA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1- تبويب الصفحة الرئيسية.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ar-SA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2- الرمز الموجود في مجموعة ( خط ) من تبويب الصفحة الرئيسية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ar-SA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حيث توجد به خيار</a:t>
            </a:r>
            <a:r>
              <a:rPr lang="ar-SA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ا</a:t>
            </a:r>
            <a:r>
              <a:rPr kumimoji="0" lang="ar-SA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ت</a:t>
            </a:r>
            <a:r>
              <a:rPr kumimoji="0" lang="ar-SA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أخرى غير التي تظهر أمامك 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وسيلة شرح على شكل سحابة 5">
            <a:extLst>
              <a:ext uri="{FF2B5EF4-FFF2-40B4-BE49-F238E27FC236}">
                <a16:creationId xmlns:a16="http://schemas.microsoft.com/office/drawing/2014/main" id="{4906DE9B-D29A-2B48-BBD4-0BC415C82C53}"/>
              </a:ext>
            </a:extLst>
          </p:cNvPr>
          <p:cNvSpPr/>
          <p:nvPr/>
        </p:nvSpPr>
        <p:spPr>
          <a:xfrm>
            <a:off x="5410200" y="228600"/>
            <a:ext cx="3505200" cy="1371600"/>
          </a:xfrm>
          <a:prstGeom prst="cloudCallout">
            <a:avLst/>
          </a:prstGeom>
          <a:blipFill dpi="0" rotWithShape="1">
            <a:blip r:embed="rId2" cstate="print">
              <a:alphaModFix amt="37000"/>
            </a:blip>
            <a:srcRect/>
            <a:stretch>
              <a:fillRect/>
            </a:stretch>
          </a:blip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ar-SA" sz="2200" b="1" dirty="0">
                <a:ln w="50800"/>
                <a:solidFill>
                  <a:srgbClr val="993366"/>
                </a:solidFill>
                <a:latin typeface="ae_Furat" pitchFamily="18" charset="-78"/>
                <a:cs typeface="ae_Furat" pitchFamily="18" charset="-78"/>
              </a:rPr>
              <a:t>ثانياً: استخدام انماط التنسيق</a:t>
            </a:r>
            <a:endParaRPr lang="en-US" sz="2200" b="1" dirty="0">
              <a:ln w="50800"/>
              <a:solidFill>
                <a:srgbClr val="993366"/>
              </a:solidFill>
              <a:latin typeface="ae_Furat" pitchFamily="18" charset="-78"/>
              <a:cs typeface="ae_Furat" pitchFamily="18" charset="-78"/>
            </a:endParaRPr>
          </a:p>
        </p:txBody>
      </p:sp>
      <p:pic>
        <p:nvPicPr>
          <p:cNvPr id="29" name="Picture 3" descr="F:\doc\التقاط4.PNG">
            <a:extLst>
              <a:ext uri="{FF2B5EF4-FFF2-40B4-BE49-F238E27FC236}">
                <a16:creationId xmlns:a16="http://schemas.microsoft.com/office/drawing/2014/main" id="{3EE74280-5D33-6E4B-8E2A-CB06B938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1639" b="84931"/>
          <a:stretch>
            <a:fillRect/>
          </a:stretch>
        </p:blipFill>
        <p:spPr bwMode="auto">
          <a:xfrm>
            <a:off x="1295400" y="4038600"/>
            <a:ext cx="653934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0" name="رابط كسهم مستقيم 7">
            <a:extLst>
              <a:ext uri="{FF2B5EF4-FFF2-40B4-BE49-F238E27FC236}">
                <a16:creationId xmlns:a16="http://schemas.microsoft.com/office/drawing/2014/main" id="{10AB0B41-DABC-CA4B-BF32-22605402B3BC}"/>
              </a:ext>
            </a:extLst>
          </p:cNvPr>
          <p:cNvCxnSpPr/>
          <p:nvPr/>
        </p:nvCxnSpPr>
        <p:spPr>
          <a:xfrm>
            <a:off x="5638800" y="43434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رابط كسهم مستقيم 8">
            <a:extLst>
              <a:ext uri="{FF2B5EF4-FFF2-40B4-BE49-F238E27FC236}">
                <a16:creationId xmlns:a16="http://schemas.microsoft.com/office/drawing/2014/main" id="{C24CA757-3975-9240-A33F-8F915D32656E}"/>
              </a:ext>
            </a:extLst>
          </p:cNvPr>
          <p:cNvCxnSpPr/>
          <p:nvPr/>
        </p:nvCxnSpPr>
        <p:spPr>
          <a:xfrm flipV="1">
            <a:off x="4038600" y="52578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رابط كسهم مستقيم 9">
            <a:extLst>
              <a:ext uri="{FF2B5EF4-FFF2-40B4-BE49-F238E27FC236}">
                <a16:creationId xmlns:a16="http://schemas.microsoft.com/office/drawing/2014/main" id="{9800E63B-1CBC-D047-824C-5BE7E9FFB052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6400800" y="5029200"/>
            <a:ext cx="6477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رابط كسهم مستقيم 10">
            <a:extLst>
              <a:ext uri="{FF2B5EF4-FFF2-40B4-BE49-F238E27FC236}">
                <a16:creationId xmlns:a16="http://schemas.microsoft.com/office/drawing/2014/main" id="{A50CBF36-B4EB-4946-A7A7-3A2DC9B5CE0C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6054436" y="5029200"/>
            <a:ext cx="3464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رابط كسهم مستقيم 11">
            <a:extLst>
              <a:ext uri="{FF2B5EF4-FFF2-40B4-BE49-F238E27FC236}">
                <a16:creationId xmlns:a16="http://schemas.microsoft.com/office/drawing/2014/main" id="{EE521FB1-24DD-6D48-B70C-67008D673AB5}"/>
              </a:ext>
            </a:extLst>
          </p:cNvPr>
          <p:cNvCxnSpPr/>
          <p:nvPr/>
        </p:nvCxnSpPr>
        <p:spPr>
          <a:xfrm flipV="1">
            <a:off x="5257800" y="5029200"/>
            <a:ext cx="6096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مخطط انسيابي: محطة طرفية 12">
            <a:extLst>
              <a:ext uri="{FF2B5EF4-FFF2-40B4-BE49-F238E27FC236}">
                <a16:creationId xmlns:a16="http://schemas.microsoft.com/office/drawing/2014/main" id="{D8A4D57B-78EC-0A4D-8012-0CF078016AC4}"/>
              </a:ext>
            </a:extLst>
          </p:cNvPr>
          <p:cNvSpPr/>
          <p:nvPr/>
        </p:nvSpPr>
        <p:spPr>
          <a:xfrm>
            <a:off x="6553200" y="5638800"/>
            <a:ext cx="990600" cy="457200"/>
          </a:xfrm>
          <a:prstGeom prst="flowChartTermina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400" b="1" dirty="0"/>
              <a:t>عرض الخط</a:t>
            </a:r>
            <a:endParaRPr lang="en-US" sz="1400" b="1" dirty="0"/>
          </a:p>
        </p:txBody>
      </p:sp>
      <p:sp>
        <p:nvSpPr>
          <p:cNvPr id="36" name="مخطط انسيابي: محطة طرفية 13">
            <a:extLst>
              <a:ext uri="{FF2B5EF4-FFF2-40B4-BE49-F238E27FC236}">
                <a16:creationId xmlns:a16="http://schemas.microsoft.com/office/drawing/2014/main" id="{0949A4C1-FC71-C443-8D55-2FABEC65DEA6}"/>
              </a:ext>
            </a:extLst>
          </p:cNvPr>
          <p:cNvSpPr/>
          <p:nvPr/>
        </p:nvSpPr>
        <p:spPr>
          <a:xfrm>
            <a:off x="4565072" y="5638800"/>
            <a:ext cx="997528" cy="457200"/>
          </a:xfrm>
          <a:prstGeom prst="flowChartTermina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400" b="1" dirty="0"/>
              <a:t>تسطير الخط</a:t>
            </a:r>
            <a:endParaRPr lang="en-US" sz="1400" b="1" dirty="0"/>
          </a:p>
        </p:txBody>
      </p:sp>
      <p:sp>
        <p:nvSpPr>
          <p:cNvPr id="37" name="مخطط انسيابي: محطة طرفية 14">
            <a:extLst>
              <a:ext uri="{FF2B5EF4-FFF2-40B4-BE49-F238E27FC236}">
                <a16:creationId xmlns:a16="http://schemas.microsoft.com/office/drawing/2014/main" id="{F3D249E2-D916-FB4A-B310-2141279EFB42}"/>
              </a:ext>
            </a:extLst>
          </p:cNvPr>
          <p:cNvSpPr/>
          <p:nvPr/>
        </p:nvSpPr>
        <p:spPr>
          <a:xfrm>
            <a:off x="5597236" y="5638800"/>
            <a:ext cx="921328" cy="457200"/>
          </a:xfrm>
          <a:prstGeom prst="flowChartTermina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1400" b="1" dirty="0"/>
              <a:t>الخط مائل</a:t>
            </a:r>
          </a:p>
        </p:txBody>
      </p:sp>
    </p:spTree>
    <p:extLst>
      <p:ext uri="{BB962C8B-B14F-4D97-AF65-F5344CB8AC3E}">
        <p14:creationId xmlns:p14="http://schemas.microsoft.com/office/powerpoint/2010/main" val="1087178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عنصر نائب للنص 2">
            <a:extLst>
              <a:ext uri="{FF2B5EF4-FFF2-40B4-BE49-F238E27FC236}">
                <a16:creationId xmlns:a16="http://schemas.microsoft.com/office/drawing/2014/main" id="{7D5C0B4F-EC7C-AB42-97D2-39D2341A34E6}"/>
              </a:ext>
            </a:extLst>
          </p:cNvPr>
          <p:cNvSpPr txBox="1">
            <a:spLocks/>
          </p:cNvSpPr>
          <p:nvPr/>
        </p:nvSpPr>
        <p:spPr>
          <a:xfrm>
            <a:off x="1752600" y="2001157"/>
            <a:ext cx="7010400" cy="1199243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ar-SA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هذه</a:t>
            </a:r>
            <a:r>
              <a:rPr kumimoji="0" lang="ar-SA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الخاصية توفر انشاء نص مزخرف ذي نمط خاص و يستخدم غالباً </a:t>
            </a:r>
            <a:r>
              <a:rPr lang="ar-SA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للعناوين</a:t>
            </a:r>
            <a:r>
              <a:rPr kumimoji="0" lang="ar-SA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ar-SA" b="1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للقيام بذلك : من تبويب ادراج </a:t>
            </a:r>
            <a:endParaRPr kumimoji="0" lang="ar-SA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e_Metal" pitchFamily="18" charset="-78"/>
              <a:cs typeface="ae_Metal" pitchFamily="18" charset="-78"/>
            </a:endParaRPr>
          </a:p>
        </p:txBody>
      </p:sp>
      <p:sp>
        <p:nvSpPr>
          <p:cNvPr id="14" name="وسيلة شرح على شكل سحابة 5">
            <a:extLst>
              <a:ext uri="{FF2B5EF4-FFF2-40B4-BE49-F238E27FC236}">
                <a16:creationId xmlns:a16="http://schemas.microsoft.com/office/drawing/2014/main" id="{801B3BA8-867D-494A-AF5C-518389799DBA}"/>
              </a:ext>
            </a:extLst>
          </p:cNvPr>
          <p:cNvSpPr/>
          <p:nvPr/>
        </p:nvSpPr>
        <p:spPr>
          <a:xfrm>
            <a:off x="4343400" y="152400"/>
            <a:ext cx="4648200" cy="1524000"/>
          </a:xfrm>
          <a:prstGeom prst="cloudCallout">
            <a:avLst/>
          </a:prstGeom>
          <a:blipFill dpi="0" rotWithShape="1">
            <a:blip r:embed="rId2" cstate="print">
              <a:alphaModFix amt="37000"/>
            </a:blip>
            <a:srcRect/>
            <a:stretch>
              <a:fillRect/>
            </a:stretch>
          </a:blip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200" b="1" dirty="0">
                <a:ln w="50800"/>
                <a:solidFill>
                  <a:srgbClr val="993366"/>
                </a:solidFill>
                <a:latin typeface="ae_Furat" pitchFamily="18" charset="-78"/>
                <a:cs typeface="ae_Furat" pitchFamily="18" charset="-78"/>
              </a:rPr>
              <a:t>(WordArt</a:t>
            </a:r>
            <a:r>
              <a:rPr lang="ar-SA" sz="2200" b="1" dirty="0">
                <a:ln w="50800"/>
                <a:solidFill>
                  <a:srgbClr val="993366"/>
                </a:solidFill>
                <a:latin typeface="ae_Furat" pitchFamily="18" charset="-78"/>
                <a:cs typeface="ae_Furat" pitchFamily="18" charset="-78"/>
              </a:rPr>
              <a:t>ثالثاً : ادراج (</a:t>
            </a:r>
            <a:endParaRPr lang="en-US" sz="2200" b="1" dirty="0">
              <a:ln w="50800"/>
              <a:solidFill>
                <a:srgbClr val="993366"/>
              </a:solidFill>
              <a:latin typeface="ae_Furat" pitchFamily="18" charset="-78"/>
              <a:cs typeface="ae_Furat" pitchFamily="18" charset="-78"/>
            </a:endParaRPr>
          </a:p>
        </p:txBody>
      </p:sp>
      <p:pic>
        <p:nvPicPr>
          <p:cNvPr id="15" name="Picture 2" descr="F:\doc\ادراج.PNG">
            <a:extLst>
              <a:ext uri="{FF2B5EF4-FFF2-40B4-BE49-F238E27FC236}">
                <a16:creationId xmlns:a16="http://schemas.microsoft.com/office/drawing/2014/main" id="{13FF6F05-706F-384E-B081-E7CA5CCE2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1783" b="84091"/>
          <a:stretch>
            <a:fillRect/>
          </a:stretch>
        </p:blipFill>
        <p:spPr bwMode="auto">
          <a:xfrm>
            <a:off x="2400300" y="3671026"/>
            <a:ext cx="5715000" cy="1695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رابط كسهم مستقيم 8">
            <a:extLst>
              <a:ext uri="{FF2B5EF4-FFF2-40B4-BE49-F238E27FC236}">
                <a16:creationId xmlns:a16="http://schemas.microsoft.com/office/drawing/2014/main" id="{E7E49982-E06D-5448-B978-89C0C8248BF3}"/>
              </a:ext>
            </a:extLst>
          </p:cNvPr>
          <p:cNvCxnSpPr/>
          <p:nvPr/>
        </p:nvCxnSpPr>
        <p:spPr>
          <a:xfrm flipV="1">
            <a:off x="3794760" y="5061256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2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86D039B-9618-F844-89A5-9F9B24938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8" t="6952" r="50189" b="32335"/>
          <a:stretch/>
        </p:blipFill>
        <p:spPr bwMode="auto">
          <a:xfrm>
            <a:off x="377415" y="3281942"/>
            <a:ext cx="2021541" cy="2245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39A5467A-FE7D-1849-891A-E77439BA6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4" t="6238" r="47288" b="50000"/>
          <a:stretch/>
        </p:blipFill>
        <p:spPr bwMode="auto">
          <a:xfrm>
            <a:off x="722556" y="637344"/>
            <a:ext cx="1676400" cy="244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صورة 13">
            <a:extLst>
              <a:ext uri="{FF2B5EF4-FFF2-40B4-BE49-F238E27FC236}">
                <a16:creationId xmlns:a16="http://schemas.microsoft.com/office/drawing/2014/main" id="{C1751EE8-73D5-9C4F-AF27-57D3C5974754}"/>
              </a:ext>
            </a:extLst>
          </p:cNvPr>
          <p:cNvPicPr/>
          <p:nvPr/>
        </p:nvPicPr>
        <p:blipFill rotWithShape="1">
          <a:blip r:embed="rId4" cstate="print"/>
          <a:srcRect l="33050" r="45342" b="65183"/>
          <a:stretch/>
        </p:blipFill>
        <p:spPr bwMode="auto">
          <a:xfrm>
            <a:off x="2895600" y="2011680"/>
            <a:ext cx="2133600" cy="2322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عنصر نائب للنص 2">
            <a:extLst>
              <a:ext uri="{FF2B5EF4-FFF2-40B4-BE49-F238E27FC236}">
                <a16:creationId xmlns:a16="http://schemas.microsoft.com/office/drawing/2014/main" id="{4F0AB73B-60AC-6F44-9BFA-290AE672573B}"/>
              </a:ext>
            </a:extLst>
          </p:cNvPr>
          <p:cNvSpPr txBox="1">
            <a:spLocks/>
          </p:cNvSpPr>
          <p:nvPr/>
        </p:nvSpPr>
        <p:spPr>
          <a:xfrm>
            <a:off x="5236528" y="2438399"/>
            <a:ext cx="3473132" cy="3089237"/>
          </a:xfrm>
          <a:prstGeom prst="rect">
            <a:avLst/>
          </a:prstGeom>
          <a:noFill/>
          <a:ln w="12700" cap="rnd" cmpd="sng" algn="ctr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SA" sz="2000" b="1" dirty="0">
                <a:solidFill>
                  <a:srgbClr val="993366"/>
                </a:solidFill>
                <a:latin typeface="ae_Khalid" pitchFamily="18" charset="-78"/>
                <a:cs typeface="ae_Khalid" pitchFamily="18" charset="-78"/>
              </a:rPr>
              <a:t>نستطيع عمل التنسيقات التالية للنص </a:t>
            </a:r>
            <a:endParaRPr lang="ar-SA" sz="2000" b="1" dirty="0">
              <a:solidFill>
                <a:srgbClr val="993366"/>
              </a:solidFill>
              <a:latin typeface="ae_Dimnah" pitchFamily="18" charset="-78"/>
              <a:cs typeface="ae_Dimnah" pitchFamily="18" charset="-78"/>
            </a:endParaRPr>
          </a:p>
          <a:p>
            <a:pPr algn="r" rtl="1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1- تنسيق نمط ثلاثي أبعاد .</a:t>
            </a:r>
          </a:p>
          <a:p>
            <a:pPr algn="r" rtl="1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2- تنسيق نمط الظل .</a:t>
            </a:r>
          </a:p>
          <a:p>
            <a:pPr algn="r" rtl="1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3- تنسيق نمط خط الرسم  .</a:t>
            </a:r>
          </a:p>
          <a:p>
            <a:pPr algn="r" rtl="1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4- تغيير لون التعبئة .</a:t>
            </a:r>
          </a:p>
          <a:p>
            <a:pPr algn="r" rtl="1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5- تغيير لون الرسم .</a:t>
            </a:r>
          </a:p>
          <a:p>
            <a:pPr algn="r" rtl="1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6- تطبيق نمط الشرطة .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وسيلة شرح مستطيلة مستديرة الزوايا 5">
            <a:extLst>
              <a:ext uri="{FF2B5EF4-FFF2-40B4-BE49-F238E27FC236}">
                <a16:creationId xmlns:a16="http://schemas.microsoft.com/office/drawing/2014/main" id="{70AA6C44-750B-C14B-B9CF-175C0D97F0B7}"/>
              </a:ext>
            </a:extLst>
          </p:cNvPr>
          <p:cNvSpPr/>
          <p:nvPr/>
        </p:nvSpPr>
        <p:spPr>
          <a:xfrm>
            <a:off x="5181600" y="457200"/>
            <a:ext cx="3429000" cy="1219200"/>
          </a:xfrm>
          <a:prstGeom prst="wedgeRoundRectCallout">
            <a:avLst>
              <a:gd name="adj1" fmla="val -20441"/>
              <a:gd name="adj2" fmla="val 69118"/>
              <a:gd name="adj3" fmla="val 16667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200" b="1" dirty="0">
                <a:ln w="50800"/>
                <a:solidFill>
                  <a:srgbClr val="993366"/>
                </a:solidFill>
                <a:latin typeface="ae_Furat" pitchFamily="18" charset="-78"/>
                <a:cs typeface="ae_Furat" pitchFamily="18" charset="-78"/>
              </a:rPr>
              <a:t>“</a:t>
            </a:r>
            <a:r>
              <a:rPr lang="en-US" sz="2200" b="1" dirty="0">
                <a:ln w="50800"/>
                <a:solidFill>
                  <a:srgbClr val="993366"/>
                </a:solidFill>
                <a:latin typeface="ae_Furat" pitchFamily="18" charset="-78"/>
                <a:cs typeface="ae_Furat" pitchFamily="18" charset="-78"/>
              </a:rPr>
              <a:t>WordArt” </a:t>
            </a:r>
            <a:r>
              <a:rPr lang="ar-SA" sz="2200" b="1" dirty="0">
                <a:ln w="50800"/>
                <a:solidFill>
                  <a:srgbClr val="993366"/>
                </a:solidFill>
                <a:latin typeface="ae_Furat" pitchFamily="18" charset="-78"/>
                <a:cs typeface="ae_Furat" pitchFamily="18" charset="-78"/>
              </a:rPr>
              <a:t>تنسيق نص</a:t>
            </a:r>
            <a:endParaRPr lang="en-US" sz="2200" b="1" dirty="0">
              <a:solidFill>
                <a:srgbClr val="993366"/>
              </a:solidFill>
            </a:endParaRPr>
          </a:p>
        </p:txBody>
      </p:sp>
      <p:sp>
        <p:nvSpPr>
          <p:cNvPr id="11" name="سهم مخطط إلى اليمين 6">
            <a:extLst>
              <a:ext uri="{FF2B5EF4-FFF2-40B4-BE49-F238E27FC236}">
                <a16:creationId xmlns:a16="http://schemas.microsoft.com/office/drawing/2014/main" id="{CF8A33BB-FC74-7640-A408-647858C3D130}"/>
              </a:ext>
            </a:extLst>
          </p:cNvPr>
          <p:cNvSpPr/>
          <p:nvPr/>
        </p:nvSpPr>
        <p:spPr>
          <a:xfrm flipH="1">
            <a:off x="2057399" y="2438400"/>
            <a:ext cx="609600" cy="381000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سهم مخطط إلى اليمين 7">
            <a:extLst>
              <a:ext uri="{FF2B5EF4-FFF2-40B4-BE49-F238E27FC236}">
                <a16:creationId xmlns:a16="http://schemas.microsoft.com/office/drawing/2014/main" id="{9A81EDBB-1712-4644-A76D-6EB54C80F23E}"/>
              </a:ext>
            </a:extLst>
          </p:cNvPr>
          <p:cNvSpPr/>
          <p:nvPr/>
        </p:nvSpPr>
        <p:spPr>
          <a:xfrm flipH="1">
            <a:off x="2057400" y="1411044"/>
            <a:ext cx="762000" cy="417755"/>
          </a:xfrm>
          <a:prstGeom prst="striped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سهم مخطط إلى اليمين 9">
            <a:extLst>
              <a:ext uri="{FF2B5EF4-FFF2-40B4-BE49-F238E27FC236}">
                <a16:creationId xmlns:a16="http://schemas.microsoft.com/office/drawing/2014/main" id="{2CF5EFF4-3199-6641-A463-61739154BF75}"/>
              </a:ext>
            </a:extLst>
          </p:cNvPr>
          <p:cNvSpPr/>
          <p:nvPr/>
        </p:nvSpPr>
        <p:spPr>
          <a:xfrm flipH="1">
            <a:off x="2362200" y="4464424"/>
            <a:ext cx="457200" cy="336176"/>
          </a:xfrm>
          <a:prstGeom prst="striped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سهم مخطط إلى اليمين 10">
            <a:extLst>
              <a:ext uri="{FF2B5EF4-FFF2-40B4-BE49-F238E27FC236}">
                <a16:creationId xmlns:a16="http://schemas.microsoft.com/office/drawing/2014/main" id="{7CB1CF94-77D9-9044-902D-E76E2A87B1CA}"/>
              </a:ext>
            </a:extLst>
          </p:cNvPr>
          <p:cNvSpPr/>
          <p:nvPr/>
        </p:nvSpPr>
        <p:spPr>
          <a:xfrm flipH="1">
            <a:off x="4114800" y="2286000"/>
            <a:ext cx="609600" cy="304800"/>
          </a:xfrm>
          <a:prstGeom prst="striped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سهم مخطط إلى اليمين 11">
            <a:extLst>
              <a:ext uri="{FF2B5EF4-FFF2-40B4-BE49-F238E27FC236}">
                <a16:creationId xmlns:a16="http://schemas.microsoft.com/office/drawing/2014/main" id="{3E4C2122-D2A5-9547-B7FD-DF5684C77D5B}"/>
              </a:ext>
            </a:extLst>
          </p:cNvPr>
          <p:cNvSpPr/>
          <p:nvPr/>
        </p:nvSpPr>
        <p:spPr>
          <a:xfrm>
            <a:off x="762000" y="4029634"/>
            <a:ext cx="626185" cy="389966"/>
          </a:xfrm>
          <a:prstGeom prst="striped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سهم مخطط إلى اليمين 12">
            <a:extLst>
              <a:ext uri="{FF2B5EF4-FFF2-40B4-BE49-F238E27FC236}">
                <a16:creationId xmlns:a16="http://schemas.microsoft.com/office/drawing/2014/main" id="{DF233632-DD85-1F40-B4AC-4271784555FC}"/>
              </a:ext>
            </a:extLst>
          </p:cNvPr>
          <p:cNvSpPr/>
          <p:nvPr/>
        </p:nvSpPr>
        <p:spPr>
          <a:xfrm rot="5400000" flipH="1">
            <a:off x="1883036" y="4758016"/>
            <a:ext cx="445546" cy="401619"/>
          </a:xfrm>
          <a:prstGeom prst="striped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78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>
            <a:extLst>
              <a:ext uri="{FF2B5EF4-FFF2-40B4-BE49-F238E27FC236}">
                <a16:creationId xmlns:a16="http://schemas.microsoft.com/office/drawing/2014/main" id="{E127AFEB-A37F-964F-AB4A-835D635D0229}"/>
              </a:ext>
            </a:extLst>
          </p:cNvPr>
          <p:cNvSpPr txBox="1">
            <a:spLocks/>
          </p:cNvSpPr>
          <p:nvPr/>
        </p:nvSpPr>
        <p:spPr>
          <a:xfrm>
            <a:off x="2295842" y="1536704"/>
            <a:ext cx="5943600" cy="6858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lvl="0" indent="-342900" algn="ctr" defTabSz="914400">
              <a:spcBef>
                <a:spcPct val="20000"/>
              </a:spcBef>
              <a:defRPr/>
            </a:pPr>
            <a:r>
              <a:rPr lang="ar-SA" sz="4400" b="1" dirty="0"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  <a:solidFill>
                  <a:srgbClr val="993366"/>
                </a:solidFill>
                <a:latin typeface="Hacen Samra" pitchFamily="2" charset="-78"/>
                <a:cs typeface="Hacen Samra" pitchFamily="2" charset="-78"/>
              </a:rPr>
              <a:t>تنسيق الفقرات</a:t>
            </a:r>
          </a:p>
        </p:txBody>
      </p:sp>
      <p:sp>
        <p:nvSpPr>
          <p:cNvPr id="5" name="عنصر نائب للنص 2">
            <a:extLst>
              <a:ext uri="{FF2B5EF4-FFF2-40B4-BE49-F238E27FC236}">
                <a16:creationId xmlns:a16="http://schemas.microsoft.com/office/drawing/2014/main" id="{ACE2A0FE-7C3D-9741-8B5F-F794328B00B5}"/>
              </a:ext>
            </a:extLst>
          </p:cNvPr>
          <p:cNvSpPr txBox="1">
            <a:spLocks/>
          </p:cNvSpPr>
          <p:nvPr/>
        </p:nvSpPr>
        <p:spPr>
          <a:xfrm>
            <a:off x="6076156" y="856619"/>
            <a:ext cx="3276600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merican Typewriter" panose="02090604020004020304" pitchFamily="18" charset="77"/>
                <a:ea typeface="+mj-ea"/>
                <a:cs typeface="Aldhabi" panose="01000000000000000000" pitchFamily="2" charset="-78"/>
              </a:rPr>
              <a:t>التدريب الرابع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merican Typewriter" panose="02090604020004020304" pitchFamily="18" charset="77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CE1D3-ACA5-1947-BFDE-999E5337B072}"/>
              </a:ext>
            </a:extLst>
          </p:cNvPr>
          <p:cNvSpPr/>
          <p:nvPr/>
        </p:nvSpPr>
        <p:spPr>
          <a:xfrm>
            <a:off x="3256756" y="1988189"/>
            <a:ext cx="6096000" cy="2117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	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تنسيق الفقرات .</a:t>
            </a:r>
            <a:b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محاذاة النص في الفقرات.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التعداد الرقمي والنقطي 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2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سداسي 5">
            <a:extLst>
              <a:ext uri="{FF2B5EF4-FFF2-40B4-BE49-F238E27FC236}">
                <a16:creationId xmlns:a16="http://schemas.microsoft.com/office/drawing/2014/main" id="{F0E1BC34-BE47-E64F-A0A7-0A292DDDF51D}"/>
              </a:ext>
            </a:extLst>
          </p:cNvPr>
          <p:cNvSpPr/>
          <p:nvPr/>
        </p:nvSpPr>
        <p:spPr>
          <a:xfrm>
            <a:off x="2438400" y="1409700"/>
            <a:ext cx="5486400" cy="1752600"/>
          </a:xfrm>
          <a:prstGeom prst="hexagon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عن طريق برنامج الوورد يمكن التحكم في المسافة قبل السطر، والمسافة قبل وبعد الفقرة وكذلك المسافة بين الأسطر . لعمل ذلك اتبعي ما يلي :</a:t>
            </a:r>
          </a:p>
          <a:p>
            <a:pPr algn="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النقر على إعدادت الفقرة كالتالي 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39226-DCB8-B54F-8E9E-042ADF84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3124200"/>
            <a:ext cx="3466069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سهم مخطط إلى اليمين 7">
            <a:extLst>
              <a:ext uri="{FF2B5EF4-FFF2-40B4-BE49-F238E27FC236}">
                <a16:creationId xmlns:a16="http://schemas.microsoft.com/office/drawing/2014/main" id="{2D653D6E-3F64-A344-BE2A-5E307A54E891}"/>
              </a:ext>
            </a:extLst>
          </p:cNvPr>
          <p:cNvSpPr/>
          <p:nvPr/>
        </p:nvSpPr>
        <p:spPr>
          <a:xfrm flipH="1">
            <a:off x="5181600" y="3886200"/>
            <a:ext cx="838200" cy="457200"/>
          </a:xfrm>
          <a:prstGeom prst="striped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B304785-5365-B846-8744-0D947AFEE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048000"/>
            <a:ext cx="445952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سهم مخطط إلى اليمين 9">
            <a:extLst>
              <a:ext uri="{FF2B5EF4-FFF2-40B4-BE49-F238E27FC236}">
                <a16:creationId xmlns:a16="http://schemas.microsoft.com/office/drawing/2014/main" id="{E4D484DC-1750-5246-A6A5-87030DA4797E}"/>
              </a:ext>
            </a:extLst>
          </p:cNvPr>
          <p:cNvSpPr/>
          <p:nvPr/>
        </p:nvSpPr>
        <p:spPr>
          <a:xfrm flipH="1">
            <a:off x="4419600" y="4724400"/>
            <a:ext cx="2495550" cy="609600"/>
          </a:xfrm>
          <a:prstGeom prst="striped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/ اعدادات المسافة البادئة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سهم مخطط إلى اليمين 10">
            <a:extLst>
              <a:ext uri="{FF2B5EF4-FFF2-40B4-BE49-F238E27FC236}">
                <a16:creationId xmlns:a16="http://schemas.microsoft.com/office/drawing/2014/main" id="{B3F740C5-26EA-5047-B7D7-ADB68E8B86AF}"/>
              </a:ext>
            </a:extLst>
          </p:cNvPr>
          <p:cNvSpPr/>
          <p:nvPr/>
        </p:nvSpPr>
        <p:spPr>
          <a:xfrm flipH="1">
            <a:off x="4495800" y="5334000"/>
            <a:ext cx="2419350" cy="685800"/>
          </a:xfrm>
          <a:prstGeom prst="striped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 / اعدادات تباعد الأسطر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سداسي 11">
            <a:extLst>
              <a:ext uri="{FF2B5EF4-FFF2-40B4-BE49-F238E27FC236}">
                <a16:creationId xmlns:a16="http://schemas.microsoft.com/office/drawing/2014/main" id="{00FD0DEF-0BC6-8847-B63F-492666C43DB7}"/>
              </a:ext>
            </a:extLst>
          </p:cNvPr>
          <p:cNvSpPr/>
          <p:nvPr/>
        </p:nvSpPr>
        <p:spPr>
          <a:xfrm>
            <a:off x="2438400" y="533400"/>
            <a:ext cx="6248400" cy="762000"/>
          </a:xfrm>
          <a:prstGeom prst="hexagon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r"/>
            <a:r>
              <a:rPr lang="ar-SA" sz="1600" b="1" cap="all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أولا : -المسافة البادئة – المسافة قبل وبعد الفقرات -تباعد الأسطر</a:t>
            </a:r>
            <a:endParaRPr lang="en-US" sz="1600" b="1" cap="all" dirty="0">
              <a:ln w="0"/>
              <a:solidFill>
                <a:schemeClr val="bg2">
                  <a:lumMod val="1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47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سداسي 4">
            <a:extLst>
              <a:ext uri="{FF2B5EF4-FFF2-40B4-BE49-F238E27FC236}">
                <a16:creationId xmlns:a16="http://schemas.microsoft.com/office/drawing/2014/main" id="{4BE61559-C48C-6D4D-8B47-7DCD99A64D6A}"/>
              </a:ext>
            </a:extLst>
          </p:cNvPr>
          <p:cNvSpPr/>
          <p:nvPr/>
        </p:nvSpPr>
        <p:spPr>
          <a:xfrm>
            <a:off x="830580" y="1165860"/>
            <a:ext cx="8305800" cy="1219200"/>
          </a:xfrm>
          <a:prstGeom prst="hexagon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r"/>
            <a:r>
              <a:rPr lang="ar-SA" b="1" cap="all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يمكن عمل تلك الاعدادت من خلال تبويب الصفحة الرئيسية واختيار الاعدادات من مجموعة فقرة بالشكل الذي امامك .</a:t>
            </a:r>
            <a:endParaRPr lang="en-US" b="1" cap="all" dirty="0">
              <a:ln w="0"/>
              <a:solidFill>
                <a:schemeClr val="bg2">
                  <a:lumMod val="1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C8B6B7-54F5-334F-A5AB-1153CC9DA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124200"/>
            <a:ext cx="5776787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" name="مجموعة 9">
            <a:extLst>
              <a:ext uri="{FF2B5EF4-FFF2-40B4-BE49-F238E27FC236}">
                <a16:creationId xmlns:a16="http://schemas.microsoft.com/office/drawing/2014/main" id="{DF911B9E-2B18-E749-AF75-289A115658A4}"/>
              </a:ext>
            </a:extLst>
          </p:cNvPr>
          <p:cNvGrpSpPr/>
          <p:nvPr/>
        </p:nvGrpSpPr>
        <p:grpSpPr>
          <a:xfrm>
            <a:off x="2503170" y="4343400"/>
            <a:ext cx="1546860" cy="941070"/>
            <a:chOff x="2503170" y="4343400"/>
            <a:chExt cx="1546860" cy="941070"/>
          </a:xfrm>
        </p:grpSpPr>
        <p:cxnSp>
          <p:nvCxnSpPr>
            <p:cNvPr id="5" name="رابط كسهم مستقيم 7">
              <a:extLst>
                <a:ext uri="{FF2B5EF4-FFF2-40B4-BE49-F238E27FC236}">
                  <a16:creationId xmlns:a16="http://schemas.microsoft.com/office/drawing/2014/main" id="{69972C19-E284-4242-9BD3-CC10EA095B86}"/>
                </a:ext>
              </a:extLst>
            </p:cNvPr>
            <p:cNvCxnSpPr/>
            <p:nvPr/>
          </p:nvCxnSpPr>
          <p:spPr>
            <a:xfrm flipV="1">
              <a:off x="3276600" y="4343400"/>
              <a:ext cx="22860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مستطيل 8">
              <a:extLst>
                <a:ext uri="{FF2B5EF4-FFF2-40B4-BE49-F238E27FC236}">
                  <a16:creationId xmlns:a16="http://schemas.microsoft.com/office/drawing/2014/main" id="{F8991A75-9AE9-BA42-9578-2264D13F9611}"/>
                </a:ext>
              </a:extLst>
            </p:cNvPr>
            <p:cNvSpPr/>
            <p:nvPr/>
          </p:nvSpPr>
          <p:spPr>
            <a:xfrm>
              <a:off x="2503170" y="4979670"/>
              <a:ext cx="1546860" cy="3048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تباعد الاسطر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" name="مجموعة 14">
            <a:extLst>
              <a:ext uri="{FF2B5EF4-FFF2-40B4-BE49-F238E27FC236}">
                <a16:creationId xmlns:a16="http://schemas.microsoft.com/office/drawing/2014/main" id="{6BF2DE3D-9534-7B4D-9C84-7C3602903540}"/>
              </a:ext>
            </a:extLst>
          </p:cNvPr>
          <p:cNvGrpSpPr/>
          <p:nvPr/>
        </p:nvGrpSpPr>
        <p:grpSpPr>
          <a:xfrm>
            <a:off x="2914650" y="2514600"/>
            <a:ext cx="1657350" cy="838200"/>
            <a:chOff x="827314" y="2209800"/>
            <a:chExt cx="1894115" cy="762000"/>
          </a:xfrm>
        </p:grpSpPr>
        <p:cxnSp>
          <p:nvCxnSpPr>
            <p:cNvPr id="8" name="رابط كسهم مستقيم 15">
              <a:extLst>
                <a:ext uri="{FF2B5EF4-FFF2-40B4-BE49-F238E27FC236}">
                  <a16:creationId xmlns:a16="http://schemas.microsoft.com/office/drawing/2014/main" id="{3F27A1D6-70C5-0A43-9CA9-3D385CC4615E}"/>
                </a:ext>
              </a:extLst>
            </p:cNvPr>
            <p:cNvCxnSpPr/>
            <p:nvPr/>
          </p:nvCxnSpPr>
          <p:spPr>
            <a:xfrm>
              <a:off x="1524000" y="2514600"/>
              <a:ext cx="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ستطيل 16">
              <a:extLst>
                <a:ext uri="{FF2B5EF4-FFF2-40B4-BE49-F238E27FC236}">
                  <a16:creationId xmlns:a16="http://schemas.microsoft.com/office/drawing/2014/main" id="{7DD8B16B-C4C2-284B-9C3A-DD16CE222A62}"/>
                </a:ext>
              </a:extLst>
            </p:cNvPr>
            <p:cNvSpPr/>
            <p:nvPr/>
          </p:nvSpPr>
          <p:spPr>
            <a:xfrm>
              <a:off x="827314" y="2209800"/>
              <a:ext cx="1894115" cy="3048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المسافة البادئة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720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سداسي 4">
            <a:extLst>
              <a:ext uri="{FF2B5EF4-FFF2-40B4-BE49-F238E27FC236}">
                <a16:creationId xmlns:a16="http://schemas.microsoft.com/office/drawing/2014/main" id="{54D8F8E3-07F3-5143-B040-AD393037D260}"/>
              </a:ext>
            </a:extLst>
          </p:cNvPr>
          <p:cNvSpPr/>
          <p:nvPr/>
        </p:nvSpPr>
        <p:spPr>
          <a:xfrm>
            <a:off x="5410200" y="381000"/>
            <a:ext cx="3276600" cy="838200"/>
          </a:xfrm>
          <a:prstGeom prst="hexagon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r"/>
            <a:r>
              <a:rPr lang="ar-SA" b="1" cap="all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ثانياً: محاذاة النص في الفقرات </a:t>
            </a:r>
            <a:endParaRPr lang="en-US" b="1" cap="all" dirty="0">
              <a:ln w="0"/>
              <a:solidFill>
                <a:schemeClr val="bg2">
                  <a:lumMod val="1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8753545-E959-8147-BFB7-380247DA7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33600"/>
            <a:ext cx="6691187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" name="مجموعة 6">
            <a:extLst>
              <a:ext uri="{FF2B5EF4-FFF2-40B4-BE49-F238E27FC236}">
                <a16:creationId xmlns:a16="http://schemas.microsoft.com/office/drawing/2014/main" id="{869F92FE-40DA-D74D-81F5-DD4325F9AA69}"/>
              </a:ext>
            </a:extLst>
          </p:cNvPr>
          <p:cNvGrpSpPr/>
          <p:nvPr/>
        </p:nvGrpSpPr>
        <p:grpSpPr>
          <a:xfrm>
            <a:off x="6858000" y="3048000"/>
            <a:ext cx="1219200" cy="914400"/>
            <a:chOff x="2438400" y="4343400"/>
            <a:chExt cx="1219200" cy="914400"/>
          </a:xfrm>
        </p:grpSpPr>
        <p:cxnSp>
          <p:nvCxnSpPr>
            <p:cNvPr id="6" name="رابط كسهم مستقيم 7">
              <a:extLst>
                <a:ext uri="{FF2B5EF4-FFF2-40B4-BE49-F238E27FC236}">
                  <a16:creationId xmlns:a16="http://schemas.microsoft.com/office/drawing/2014/main" id="{20D2AD63-15B4-2742-B909-731EB51F585B}"/>
                </a:ext>
              </a:extLst>
            </p:cNvPr>
            <p:cNvCxnSpPr/>
            <p:nvPr/>
          </p:nvCxnSpPr>
          <p:spPr>
            <a:xfrm flipH="1" flipV="1">
              <a:off x="2667000" y="4343400"/>
              <a:ext cx="38100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مستطيل 8">
              <a:extLst>
                <a:ext uri="{FF2B5EF4-FFF2-40B4-BE49-F238E27FC236}">
                  <a16:creationId xmlns:a16="http://schemas.microsoft.com/office/drawing/2014/main" id="{8B583D9B-30CC-504D-8567-3D537ECD3D58}"/>
                </a:ext>
              </a:extLst>
            </p:cNvPr>
            <p:cNvSpPr/>
            <p:nvPr/>
          </p:nvSpPr>
          <p:spPr>
            <a:xfrm>
              <a:off x="2438400" y="4953000"/>
              <a:ext cx="1219200" cy="3048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محاذاة لليمين 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" name="مجموعة 9">
            <a:extLst>
              <a:ext uri="{FF2B5EF4-FFF2-40B4-BE49-F238E27FC236}">
                <a16:creationId xmlns:a16="http://schemas.microsoft.com/office/drawing/2014/main" id="{7093A32A-7EF3-6C4D-A580-1F16BD329499}"/>
              </a:ext>
            </a:extLst>
          </p:cNvPr>
          <p:cNvGrpSpPr/>
          <p:nvPr/>
        </p:nvGrpSpPr>
        <p:grpSpPr>
          <a:xfrm>
            <a:off x="5715000" y="3124200"/>
            <a:ext cx="1143000" cy="838200"/>
            <a:chOff x="2590800" y="4419600"/>
            <a:chExt cx="1143000" cy="838200"/>
          </a:xfrm>
        </p:grpSpPr>
        <p:cxnSp>
          <p:nvCxnSpPr>
            <p:cNvPr id="9" name="رابط كسهم مستقيم 10">
              <a:extLst>
                <a:ext uri="{FF2B5EF4-FFF2-40B4-BE49-F238E27FC236}">
                  <a16:creationId xmlns:a16="http://schemas.microsoft.com/office/drawing/2014/main" id="{89B85543-0DCD-D64C-BEE5-D4F21F5D6222}"/>
                </a:ext>
              </a:extLst>
            </p:cNvPr>
            <p:cNvCxnSpPr/>
            <p:nvPr/>
          </p:nvCxnSpPr>
          <p:spPr>
            <a:xfrm flipV="1">
              <a:off x="3276600" y="4419600"/>
              <a:ext cx="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مستطيل 11">
              <a:extLst>
                <a:ext uri="{FF2B5EF4-FFF2-40B4-BE49-F238E27FC236}">
                  <a16:creationId xmlns:a16="http://schemas.microsoft.com/office/drawing/2014/main" id="{5BC34809-C699-FF48-80F9-4A2A9D66B43B}"/>
                </a:ext>
              </a:extLst>
            </p:cNvPr>
            <p:cNvSpPr/>
            <p:nvPr/>
          </p:nvSpPr>
          <p:spPr>
            <a:xfrm>
              <a:off x="2590800" y="4953000"/>
              <a:ext cx="1143000" cy="3048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توسيط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1" name="مجموعة 12">
            <a:extLst>
              <a:ext uri="{FF2B5EF4-FFF2-40B4-BE49-F238E27FC236}">
                <a16:creationId xmlns:a16="http://schemas.microsoft.com/office/drawing/2014/main" id="{87C60994-537F-B84C-A9E5-206C15C6B14D}"/>
              </a:ext>
            </a:extLst>
          </p:cNvPr>
          <p:cNvGrpSpPr/>
          <p:nvPr/>
        </p:nvGrpSpPr>
        <p:grpSpPr>
          <a:xfrm>
            <a:off x="4343400" y="3048000"/>
            <a:ext cx="1371600" cy="914400"/>
            <a:chOff x="2362200" y="4343400"/>
            <a:chExt cx="1371600" cy="914400"/>
          </a:xfrm>
        </p:grpSpPr>
        <p:cxnSp>
          <p:nvCxnSpPr>
            <p:cNvPr id="12" name="رابط كسهم مستقيم 13">
              <a:extLst>
                <a:ext uri="{FF2B5EF4-FFF2-40B4-BE49-F238E27FC236}">
                  <a16:creationId xmlns:a16="http://schemas.microsoft.com/office/drawing/2014/main" id="{779119C7-7A7B-0647-942F-9A671DFF5C3E}"/>
                </a:ext>
              </a:extLst>
            </p:cNvPr>
            <p:cNvCxnSpPr/>
            <p:nvPr/>
          </p:nvCxnSpPr>
          <p:spPr>
            <a:xfrm flipV="1">
              <a:off x="3276600" y="4343400"/>
              <a:ext cx="22860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مستطيل 14">
              <a:extLst>
                <a:ext uri="{FF2B5EF4-FFF2-40B4-BE49-F238E27FC236}">
                  <a16:creationId xmlns:a16="http://schemas.microsoft.com/office/drawing/2014/main" id="{75995D48-FD5D-AE45-AAF4-D5DC2D6706DB}"/>
                </a:ext>
              </a:extLst>
            </p:cNvPr>
            <p:cNvSpPr/>
            <p:nvPr/>
          </p:nvSpPr>
          <p:spPr>
            <a:xfrm>
              <a:off x="2362200" y="4953000"/>
              <a:ext cx="1371600" cy="3048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محاذاه لليسار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4" name="مجموعة 15">
            <a:extLst>
              <a:ext uri="{FF2B5EF4-FFF2-40B4-BE49-F238E27FC236}">
                <a16:creationId xmlns:a16="http://schemas.microsoft.com/office/drawing/2014/main" id="{8A34C33A-7458-0646-B586-03967922E2BD}"/>
              </a:ext>
            </a:extLst>
          </p:cNvPr>
          <p:cNvGrpSpPr/>
          <p:nvPr/>
        </p:nvGrpSpPr>
        <p:grpSpPr>
          <a:xfrm>
            <a:off x="3429000" y="3048000"/>
            <a:ext cx="1524000" cy="914400"/>
            <a:chOff x="2590800" y="4343400"/>
            <a:chExt cx="1524000" cy="914400"/>
          </a:xfrm>
        </p:grpSpPr>
        <p:cxnSp>
          <p:nvCxnSpPr>
            <p:cNvPr id="15" name="رابط كسهم مستقيم 16">
              <a:extLst>
                <a:ext uri="{FF2B5EF4-FFF2-40B4-BE49-F238E27FC236}">
                  <a16:creationId xmlns:a16="http://schemas.microsoft.com/office/drawing/2014/main" id="{A620FED2-3EB4-3440-BCB5-DB863CE41182}"/>
                </a:ext>
              </a:extLst>
            </p:cNvPr>
            <p:cNvCxnSpPr/>
            <p:nvPr/>
          </p:nvCxnSpPr>
          <p:spPr>
            <a:xfrm flipV="1">
              <a:off x="3276600" y="4343400"/>
              <a:ext cx="83820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مستطيل 17">
              <a:extLst>
                <a:ext uri="{FF2B5EF4-FFF2-40B4-BE49-F238E27FC236}">
                  <a16:creationId xmlns:a16="http://schemas.microsoft.com/office/drawing/2014/main" id="{9954D27C-13E8-9B4D-BE58-48DF6098B942}"/>
                </a:ext>
              </a:extLst>
            </p:cNvPr>
            <p:cNvSpPr/>
            <p:nvPr/>
          </p:nvSpPr>
          <p:spPr>
            <a:xfrm>
              <a:off x="2590800" y="4953000"/>
              <a:ext cx="914400" cy="3048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ضبط 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46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BC0607-BB74-A347-BD6E-46587B4CA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905000"/>
            <a:ext cx="6691187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سداسي 4">
            <a:extLst>
              <a:ext uri="{FF2B5EF4-FFF2-40B4-BE49-F238E27FC236}">
                <a16:creationId xmlns:a16="http://schemas.microsoft.com/office/drawing/2014/main" id="{4528AF8A-C28E-DC4E-9708-4412C6CA2F40}"/>
              </a:ext>
            </a:extLst>
          </p:cNvPr>
          <p:cNvSpPr/>
          <p:nvPr/>
        </p:nvSpPr>
        <p:spPr>
          <a:xfrm>
            <a:off x="5638800" y="381000"/>
            <a:ext cx="3048000" cy="685800"/>
          </a:xfrm>
          <a:prstGeom prst="hexagon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r"/>
            <a:r>
              <a:rPr lang="ar-SA" b="1" cap="all" dirty="0">
                <a:ln w="0"/>
                <a:solidFill>
                  <a:schemeClr val="bg2">
                    <a:lumMod val="1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ثالثاً : التعداد الرقمي والنقطي</a:t>
            </a:r>
            <a:endParaRPr lang="en-US" b="1" cap="all" dirty="0">
              <a:ln w="0"/>
              <a:solidFill>
                <a:schemeClr val="bg2">
                  <a:lumMod val="10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4" name="مجموعة 10">
            <a:extLst>
              <a:ext uri="{FF2B5EF4-FFF2-40B4-BE49-F238E27FC236}">
                <a16:creationId xmlns:a16="http://schemas.microsoft.com/office/drawing/2014/main" id="{18D33504-A199-EC4B-9198-860EC1E59992}"/>
              </a:ext>
            </a:extLst>
          </p:cNvPr>
          <p:cNvGrpSpPr/>
          <p:nvPr/>
        </p:nvGrpSpPr>
        <p:grpSpPr>
          <a:xfrm>
            <a:off x="5181600" y="2286000"/>
            <a:ext cx="1295400" cy="1371600"/>
            <a:chOff x="2590800" y="3886200"/>
            <a:chExt cx="1295400" cy="1371600"/>
          </a:xfrm>
        </p:grpSpPr>
        <p:cxnSp>
          <p:nvCxnSpPr>
            <p:cNvPr id="5" name="رابط كسهم مستقيم 11">
              <a:extLst>
                <a:ext uri="{FF2B5EF4-FFF2-40B4-BE49-F238E27FC236}">
                  <a16:creationId xmlns:a16="http://schemas.microsoft.com/office/drawing/2014/main" id="{27ECA9F9-6221-EA4B-AF88-212CFA85AA36}"/>
                </a:ext>
              </a:extLst>
            </p:cNvPr>
            <p:cNvCxnSpPr/>
            <p:nvPr/>
          </p:nvCxnSpPr>
          <p:spPr>
            <a:xfrm flipV="1">
              <a:off x="3438939" y="3886200"/>
              <a:ext cx="447261" cy="92102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مستطيل 12">
              <a:extLst>
                <a:ext uri="{FF2B5EF4-FFF2-40B4-BE49-F238E27FC236}">
                  <a16:creationId xmlns:a16="http://schemas.microsoft.com/office/drawing/2014/main" id="{0985889E-1921-6447-9424-B3AB2F015705}"/>
                </a:ext>
              </a:extLst>
            </p:cNvPr>
            <p:cNvSpPr/>
            <p:nvPr/>
          </p:nvSpPr>
          <p:spPr>
            <a:xfrm>
              <a:off x="2590800" y="4876800"/>
              <a:ext cx="1295400" cy="381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تعداد رقمي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" name="مجموعة 7">
            <a:extLst>
              <a:ext uri="{FF2B5EF4-FFF2-40B4-BE49-F238E27FC236}">
                <a16:creationId xmlns:a16="http://schemas.microsoft.com/office/drawing/2014/main" id="{A6D3A473-5B32-2245-8988-261FAF7F662A}"/>
              </a:ext>
            </a:extLst>
          </p:cNvPr>
          <p:cNvGrpSpPr/>
          <p:nvPr/>
        </p:nvGrpSpPr>
        <p:grpSpPr>
          <a:xfrm>
            <a:off x="6705600" y="2286000"/>
            <a:ext cx="1219200" cy="1371600"/>
            <a:chOff x="2590800" y="4160520"/>
            <a:chExt cx="1219200" cy="1097280"/>
          </a:xfrm>
        </p:grpSpPr>
        <p:cxnSp>
          <p:nvCxnSpPr>
            <p:cNvPr id="8" name="رابط كسهم مستقيم 8">
              <a:extLst>
                <a:ext uri="{FF2B5EF4-FFF2-40B4-BE49-F238E27FC236}">
                  <a16:creationId xmlns:a16="http://schemas.microsoft.com/office/drawing/2014/main" id="{00B4951B-8B55-674E-B406-CC520B258A36}"/>
                </a:ext>
              </a:extLst>
            </p:cNvPr>
            <p:cNvCxnSpPr/>
            <p:nvPr/>
          </p:nvCxnSpPr>
          <p:spPr>
            <a:xfrm flipH="1" flipV="1">
              <a:off x="3200400" y="4160520"/>
              <a:ext cx="76200" cy="79248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مستطيل 9">
              <a:extLst>
                <a:ext uri="{FF2B5EF4-FFF2-40B4-BE49-F238E27FC236}">
                  <a16:creationId xmlns:a16="http://schemas.microsoft.com/office/drawing/2014/main" id="{C3989D98-D7F6-A347-BC5E-3E10887D1BD5}"/>
                </a:ext>
              </a:extLst>
            </p:cNvPr>
            <p:cNvSpPr/>
            <p:nvPr/>
          </p:nvSpPr>
          <p:spPr>
            <a:xfrm>
              <a:off x="2590800" y="4953000"/>
              <a:ext cx="1219200" cy="3048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تعداد نقطي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56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6F2E-0434-8D45-9B38-939E73F6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A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Arabic Typesetting" pitchFamily="66" charset="-78"/>
                <a:cs typeface="Arabic Typesetting" pitchFamily="66" charset="-78"/>
              </a:rPr>
              <a:t>الأهداف :</a:t>
            </a:r>
            <a:br>
              <a:rPr lang="ar-SA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  <a:latin typeface="Arabic Typesetting" pitchFamily="66" charset="-78"/>
                <a:cs typeface="Arabic Typesetting" pitchFamily="66" charset="-78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13B3F-C6DD-3A46-8039-359C60124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298" y="1491176"/>
            <a:ext cx="8596668" cy="4676796"/>
          </a:xfrm>
        </p:spPr>
        <p:txBody>
          <a:bodyPr>
            <a:normAutofit/>
          </a:bodyPr>
          <a:lstStyle/>
          <a:p>
            <a:pPr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الدرس الأول 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تعرف على برامج معالجة النصوص.</a:t>
            </a:r>
          </a:p>
          <a:p>
            <a:pPr lvl="1"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الأول: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تعرف على برنامج معالج النصوص وورد.</a:t>
            </a:r>
          </a:p>
          <a:p>
            <a:pPr lvl="1"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الثاني: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التعامل مع النصوص.</a:t>
            </a:r>
          </a:p>
          <a:p>
            <a:pPr lvl="1"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الثالث: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تنسيق النصوص.</a:t>
            </a:r>
          </a:p>
          <a:p>
            <a:pPr lvl="1"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الرابع: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تنسيق الفقرات.</a:t>
            </a:r>
          </a:p>
          <a:p>
            <a:pPr lvl="1"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الخامس: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التعامل مع الصور.</a:t>
            </a:r>
          </a:p>
          <a:p>
            <a:pPr lvl="1"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السادس: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التعامل مع الرسوم.</a:t>
            </a:r>
          </a:p>
          <a:p>
            <a:pPr lvl="1"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السابع 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انشاء الجداول</a:t>
            </a:r>
          </a:p>
          <a:p>
            <a:pPr lvl="1"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الثامن: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تنسيق الجداول</a:t>
            </a:r>
          </a:p>
          <a:p>
            <a:pPr lvl="1"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التاسع: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اعداد المستند</a:t>
            </a:r>
          </a:p>
          <a:p>
            <a:pPr lvl="1"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العاشر: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طباعة المستند</a:t>
            </a:r>
          </a:p>
          <a:p>
            <a:pPr lvl="1"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الحادي عشر: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مشروع الوحدة</a:t>
            </a:r>
          </a:p>
          <a:p>
            <a:pPr algn="r" rtl="1"/>
            <a:endParaRPr lang="ar-SA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4" name="Picture 3" descr="http://computer2011.files.wordpress.com/2011/07/1.png">
            <a:hlinkClick r:id="rId2"/>
            <a:extLst>
              <a:ext uri="{FF2B5EF4-FFF2-40B4-BE49-F238E27FC236}">
                <a16:creationId xmlns:a16="http://schemas.microsoft.com/office/drawing/2014/main" id="{779DFD79-99C9-CB4C-831B-A8A38998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67691" y="2906186"/>
            <a:ext cx="3440664" cy="228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993366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309711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>
            <a:extLst>
              <a:ext uri="{FF2B5EF4-FFF2-40B4-BE49-F238E27FC236}">
                <a16:creationId xmlns:a16="http://schemas.microsoft.com/office/drawing/2014/main" id="{E127AFEB-A37F-964F-AB4A-835D635D0229}"/>
              </a:ext>
            </a:extLst>
          </p:cNvPr>
          <p:cNvSpPr txBox="1">
            <a:spLocks/>
          </p:cNvSpPr>
          <p:nvPr/>
        </p:nvSpPr>
        <p:spPr>
          <a:xfrm>
            <a:off x="2295842" y="1536704"/>
            <a:ext cx="5943600" cy="6858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lvl="0" indent="-342900" algn="ctr" defTabSz="914400">
              <a:spcBef>
                <a:spcPct val="20000"/>
              </a:spcBef>
              <a:defRPr/>
            </a:pPr>
            <a:r>
              <a:rPr lang="ar-SA" sz="4400" b="1" dirty="0">
                <a:ln w="24500" cmpd="dbl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Hacen Samra" pitchFamily="2" charset="-78"/>
                <a:cs typeface="Hacen Samra" pitchFamily="2" charset="-78"/>
              </a:rPr>
              <a:t>التعامل مع الصور</a:t>
            </a:r>
            <a:endParaRPr lang="en-US" sz="4000" b="1" dirty="0">
              <a:ln w="24500" cmpd="dbl">
                <a:solidFill>
                  <a:schemeClr val="bg2">
                    <a:lumMod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5" name="عنصر نائب للنص 2">
            <a:extLst>
              <a:ext uri="{FF2B5EF4-FFF2-40B4-BE49-F238E27FC236}">
                <a16:creationId xmlns:a16="http://schemas.microsoft.com/office/drawing/2014/main" id="{ACE2A0FE-7C3D-9741-8B5F-F794328B00B5}"/>
              </a:ext>
            </a:extLst>
          </p:cNvPr>
          <p:cNvSpPr txBox="1">
            <a:spLocks/>
          </p:cNvSpPr>
          <p:nvPr/>
        </p:nvSpPr>
        <p:spPr>
          <a:xfrm>
            <a:off x="6076156" y="856619"/>
            <a:ext cx="3276600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merican Typewriter" panose="02090604020004020304" pitchFamily="18" charset="77"/>
                <a:ea typeface="+mj-ea"/>
                <a:cs typeface="Aldhabi" panose="01000000000000000000" pitchFamily="2" charset="-78"/>
              </a:rPr>
              <a:t>التدريب الخامس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merican Typewriter" panose="02090604020004020304" pitchFamily="18" charset="77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CE1D3-ACA5-1947-BFDE-999E5337B072}"/>
              </a:ext>
            </a:extLst>
          </p:cNvPr>
          <p:cNvSpPr/>
          <p:nvPr/>
        </p:nvSpPr>
        <p:spPr>
          <a:xfrm>
            <a:off x="3256756" y="1988189"/>
            <a:ext cx="6096000" cy="3359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	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اضافة الصور الى المستند.</a:t>
            </a:r>
            <a:b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</a:b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ضبط وضع الصورة بالنسبة للنص.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تكبير وتصغير الصورة.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☂اجراء استدارة للصورة.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الكتابة على الصورة. 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حذف الصورة.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5459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خطط انسيابي: محطة طرفية 2">
            <a:extLst>
              <a:ext uri="{FF2B5EF4-FFF2-40B4-BE49-F238E27FC236}">
                <a16:creationId xmlns:a16="http://schemas.microsoft.com/office/drawing/2014/main" id="{38598092-EE54-F447-8A71-48CF6A5E5C09}"/>
              </a:ext>
            </a:extLst>
          </p:cNvPr>
          <p:cNvSpPr/>
          <p:nvPr/>
        </p:nvSpPr>
        <p:spPr>
          <a:xfrm>
            <a:off x="5029200" y="457200"/>
            <a:ext cx="3352800" cy="10668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أولا : إضافة الصور إلى المستند 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مخطط انسيابي: محطة طرفية 3">
            <a:extLst>
              <a:ext uri="{FF2B5EF4-FFF2-40B4-BE49-F238E27FC236}">
                <a16:creationId xmlns:a16="http://schemas.microsoft.com/office/drawing/2014/main" id="{8644F8B7-9DBB-CA47-9CD3-2F7EFF682883}"/>
              </a:ext>
            </a:extLst>
          </p:cNvPr>
          <p:cNvSpPr/>
          <p:nvPr/>
        </p:nvSpPr>
        <p:spPr>
          <a:xfrm>
            <a:off x="2590800" y="2057400"/>
            <a:ext cx="6096000" cy="22860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solidFill>
                  <a:schemeClr val="tx1"/>
                </a:solidFill>
              </a:rPr>
              <a:t>يتم ادراج الصورة من ملف أو كقصاصة فنية </a:t>
            </a:r>
          </a:p>
          <a:p>
            <a:pPr algn="ctr"/>
            <a:r>
              <a:rPr lang="ar-SA" sz="2000" b="1" dirty="0">
                <a:solidFill>
                  <a:schemeClr val="tx1"/>
                </a:solidFill>
              </a:rPr>
              <a:t>ويتم ذلك من خلال تبويب </a:t>
            </a:r>
            <a:r>
              <a:rPr lang="ar-SA" sz="2000" b="1" u="sng" dirty="0">
                <a:solidFill>
                  <a:schemeClr val="tx1"/>
                </a:solidFill>
              </a:rPr>
              <a:t>ادراج</a:t>
            </a:r>
            <a:r>
              <a:rPr lang="ar-SA" sz="2000" b="1" dirty="0">
                <a:solidFill>
                  <a:schemeClr val="tx1"/>
                </a:solidFill>
              </a:rPr>
              <a:t> كما في الشكل الذي امامك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0918A3A-B285-2C48-A2C9-C44E9E9C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495800"/>
            <a:ext cx="5791200" cy="149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رابط كسهم مستقيم 6">
            <a:extLst>
              <a:ext uri="{FF2B5EF4-FFF2-40B4-BE49-F238E27FC236}">
                <a16:creationId xmlns:a16="http://schemas.microsoft.com/office/drawing/2014/main" id="{D9CA3D97-1757-8B4D-B701-F9EE191E8D91}"/>
              </a:ext>
            </a:extLst>
          </p:cNvPr>
          <p:cNvCxnSpPr/>
          <p:nvPr/>
        </p:nvCxnSpPr>
        <p:spPr>
          <a:xfrm>
            <a:off x="3886200" y="43434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رابط كسهم مستقيم 11">
            <a:extLst>
              <a:ext uri="{FF2B5EF4-FFF2-40B4-BE49-F238E27FC236}">
                <a16:creationId xmlns:a16="http://schemas.microsoft.com/office/drawing/2014/main" id="{8E627C73-DD3C-5C43-9A79-D7C56E1F4131}"/>
              </a:ext>
            </a:extLst>
          </p:cNvPr>
          <p:cNvCxnSpPr/>
          <p:nvPr/>
        </p:nvCxnSpPr>
        <p:spPr>
          <a:xfrm>
            <a:off x="3352800" y="43434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8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30E828C-83B4-7848-99E5-3D3D6C9F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625" t="3000" r="18125" b="13000"/>
          <a:stretch>
            <a:fillRect/>
          </a:stretch>
        </p:blipFill>
        <p:spPr bwMode="auto">
          <a:xfrm>
            <a:off x="1" y="3559126"/>
            <a:ext cx="5105400" cy="329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مخطط انسيابي: محطة طرفية 3">
            <a:extLst>
              <a:ext uri="{FF2B5EF4-FFF2-40B4-BE49-F238E27FC236}">
                <a16:creationId xmlns:a16="http://schemas.microsoft.com/office/drawing/2014/main" id="{AE43AB8F-C9F8-E84C-92C0-92689A521B4A}"/>
              </a:ext>
            </a:extLst>
          </p:cNvPr>
          <p:cNvSpPr/>
          <p:nvPr/>
        </p:nvSpPr>
        <p:spPr>
          <a:xfrm>
            <a:off x="457200" y="304800"/>
            <a:ext cx="3429000" cy="10668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ثانياً : ضبط وضع الصورة بالنسبة للمستند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مخطط انسيابي: محطة طرفية 4">
            <a:extLst>
              <a:ext uri="{FF2B5EF4-FFF2-40B4-BE49-F238E27FC236}">
                <a16:creationId xmlns:a16="http://schemas.microsoft.com/office/drawing/2014/main" id="{03A32FA8-A68D-0848-B936-AEFF9AF0EF57}"/>
              </a:ext>
            </a:extLst>
          </p:cNvPr>
          <p:cNvSpPr/>
          <p:nvPr/>
        </p:nvSpPr>
        <p:spPr>
          <a:xfrm>
            <a:off x="304800" y="1752600"/>
            <a:ext cx="3962400" cy="15240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chemeClr val="tx1"/>
                </a:solidFill>
              </a:rPr>
              <a:t>للتحكم في موضع الصورة :</a:t>
            </a:r>
          </a:p>
          <a:p>
            <a:pPr algn="ctr"/>
            <a:r>
              <a:rPr lang="ar-SA" sz="1600" b="1" dirty="0">
                <a:solidFill>
                  <a:schemeClr val="tx1"/>
                </a:solidFill>
              </a:rPr>
              <a:t>يتم الضغط على الصورة , سيظهر تبويب جديد اسمه </a:t>
            </a:r>
            <a:r>
              <a:rPr lang="ar-SA" sz="1600" b="1" u="sng" dirty="0">
                <a:solidFill>
                  <a:schemeClr val="tx1"/>
                </a:solidFill>
              </a:rPr>
              <a:t>تنسيق</a:t>
            </a:r>
          </a:p>
          <a:p>
            <a:pPr algn="ctr"/>
            <a:r>
              <a:rPr lang="ar-SA" sz="1600" b="1" dirty="0">
                <a:solidFill>
                  <a:schemeClr val="tx1"/>
                </a:solidFill>
              </a:rPr>
              <a:t> من خلال </a:t>
            </a:r>
            <a:r>
              <a:rPr lang="ar-SA" sz="1600" b="1" u="sng" dirty="0">
                <a:solidFill>
                  <a:schemeClr val="tx1"/>
                </a:solidFill>
              </a:rPr>
              <a:t>الموضع </a:t>
            </a:r>
            <a:r>
              <a:rPr lang="ar-SA" sz="1600" b="1" dirty="0">
                <a:solidFill>
                  <a:schemeClr val="tx1"/>
                </a:solidFill>
              </a:rPr>
              <a:t>يمكن التحكم في موضع الصورة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مخطط انسيابي: محطة طرفية 12">
            <a:extLst>
              <a:ext uri="{FF2B5EF4-FFF2-40B4-BE49-F238E27FC236}">
                <a16:creationId xmlns:a16="http://schemas.microsoft.com/office/drawing/2014/main" id="{009B3AA4-F3A7-4E4F-B81D-7FF4848832A7}"/>
              </a:ext>
            </a:extLst>
          </p:cNvPr>
          <p:cNvSpPr/>
          <p:nvPr/>
        </p:nvSpPr>
        <p:spPr>
          <a:xfrm>
            <a:off x="5257800" y="228600"/>
            <a:ext cx="3429000" cy="10668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ثالثاً: تكبير و تصغير الصورة 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مخطط انسيابي: محطة طرفية 13">
            <a:extLst>
              <a:ext uri="{FF2B5EF4-FFF2-40B4-BE49-F238E27FC236}">
                <a16:creationId xmlns:a16="http://schemas.microsoft.com/office/drawing/2014/main" id="{579FE553-8E9C-BC43-BD80-C7DB351F6F73}"/>
              </a:ext>
            </a:extLst>
          </p:cNvPr>
          <p:cNvSpPr/>
          <p:nvPr/>
        </p:nvSpPr>
        <p:spPr>
          <a:xfrm>
            <a:off x="4800600" y="1371600"/>
            <a:ext cx="4114800" cy="21336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solidFill>
                  <a:schemeClr val="tx1"/>
                </a:solidFill>
              </a:rPr>
              <a:t>بعد تحديد الصورة سيظهر دوائر باللون الأبيض من خلالها يمكن سحب الصورة للداخل او الخارج لتكبيرها او تصغيرها . 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مخطط انسيابي: محطة طرفية 14">
            <a:extLst>
              <a:ext uri="{FF2B5EF4-FFF2-40B4-BE49-F238E27FC236}">
                <a16:creationId xmlns:a16="http://schemas.microsoft.com/office/drawing/2014/main" id="{D61E0929-E6A0-6444-84B9-6EFABFFED1CF}"/>
              </a:ext>
            </a:extLst>
          </p:cNvPr>
          <p:cNvSpPr/>
          <p:nvPr/>
        </p:nvSpPr>
        <p:spPr>
          <a:xfrm>
            <a:off x="5486400" y="3581400"/>
            <a:ext cx="3429000" cy="10668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رابعاً: اجراء استدارة للصورة 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مخطط انسيابي: محطة طرفية 15">
            <a:extLst>
              <a:ext uri="{FF2B5EF4-FFF2-40B4-BE49-F238E27FC236}">
                <a16:creationId xmlns:a16="http://schemas.microsoft.com/office/drawing/2014/main" id="{168E4418-8DB0-CF4C-9D43-4272E004EDDA}"/>
              </a:ext>
            </a:extLst>
          </p:cNvPr>
          <p:cNvSpPr/>
          <p:nvPr/>
        </p:nvSpPr>
        <p:spPr>
          <a:xfrm>
            <a:off x="5029200" y="4724400"/>
            <a:ext cx="4114800" cy="21336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solidFill>
                  <a:schemeClr val="tx1"/>
                </a:solidFill>
              </a:rPr>
              <a:t>بعد تحديد الصورة سيظهر دوائر باللون الأبيض ودائرة خضراء اضغطي على هذه الدائرة لليمين او اليسار لعمل الاستدارة .</a:t>
            </a:r>
          </a:p>
        </p:txBody>
      </p:sp>
      <p:sp>
        <p:nvSpPr>
          <p:cNvPr id="9" name="سهم مخطط إلى اليمين 25">
            <a:extLst>
              <a:ext uri="{FF2B5EF4-FFF2-40B4-BE49-F238E27FC236}">
                <a16:creationId xmlns:a16="http://schemas.microsoft.com/office/drawing/2014/main" id="{EA4C1C62-63E7-EF4E-91F4-56CEB5F47B73}"/>
              </a:ext>
            </a:extLst>
          </p:cNvPr>
          <p:cNvSpPr/>
          <p:nvPr/>
        </p:nvSpPr>
        <p:spPr>
          <a:xfrm flipH="1">
            <a:off x="2171700" y="3962400"/>
            <a:ext cx="304800" cy="304800"/>
          </a:xfrm>
          <a:prstGeom prst="stripedRightArrow">
            <a:avLst/>
          </a:prstGeom>
          <a:noFill/>
          <a:ln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سهم مخطط إلى اليمين 26">
            <a:extLst>
              <a:ext uri="{FF2B5EF4-FFF2-40B4-BE49-F238E27FC236}">
                <a16:creationId xmlns:a16="http://schemas.microsoft.com/office/drawing/2014/main" id="{6FFB6B6D-8C0C-D444-BD2C-060765A8F42B}"/>
              </a:ext>
            </a:extLst>
          </p:cNvPr>
          <p:cNvSpPr/>
          <p:nvPr/>
        </p:nvSpPr>
        <p:spPr>
          <a:xfrm flipH="1">
            <a:off x="3733800" y="5257800"/>
            <a:ext cx="304800" cy="304800"/>
          </a:xfrm>
          <a:prstGeom prst="stripedRightArrow">
            <a:avLst/>
          </a:prstGeom>
          <a:noFill/>
          <a:ln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سهم مخطط إلى اليمين 28">
            <a:extLst>
              <a:ext uri="{FF2B5EF4-FFF2-40B4-BE49-F238E27FC236}">
                <a16:creationId xmlns:a16="http://schemas.microsoft.com/office/drawing/2014/main" id="{A9540A37-B84A-0843-A29A-F44A6EBB7308}"/>
              </a:ext>
            </a:extLst>
          </p:cNvPr>
          <p:cNvSpPr/>
          <p:nvPr/>
        </p:nvSpPr>
        <p:spPr>
          <a:xfrm>
            <a:off x="2743200" y="3505200"/>
            <a:ext cx="457200" cy="228600"/>
          </a:xfrm>
          <a:prstGeom prst="stripedRightArrow">
            <a:avLst/>
          </a:prstGeom>
          <a:noFill/>
          <a:ln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5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محطة طرفية 2">
            <a:extLst>
              <a:ext uri="{FF2B5EF4-FFF2-40B4-BE49-F238E27FC236}">
                <a16:creationId xmlns:a16="http://schemas.microsoft.com/office/drawing/2014/main" id="{AF2D6B15-16AE-8340-8C6C-F247672684FB}"/>
              </a:ext>
            </a:extLst>
          </p:cNvPr>
          <p:cNvSpPr/>
          <p:nvPr/>
        </p:nvSpPr>
        <p:spPr>
          <a:xfrm>
            <a:off x="5486400" y="381000"/>
            <a:ext cx="3302000" cy="9144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خامساً :الكتابة على الصورة 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مخطط انسيابي: محطة طرفية 3">
            <a:extLst>
              <a:ext uri="{FF2B5EF4-FFF2-40B4-BE49-F238E27FC236}">
                <a16:creationId xmlns:a16="http://schemas.microsoft.com/office/drawing/2014/main" id="{BEFFBA0A-A032-F24C-8D3C-D25B2D2DE292}"/>
              </a:ext>
            </a:extLst>
          </p:cNvPr>
          <p:cNvSpPr/>
          <p:nvPr/>
        </p:nvSpPr>
        <p:spPr>
          <a:xfrm>
            <a:off x="4724400" y="1447800"/>
            <a:ext cx="4267200" cy="12954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solidFill>
                  <a:schemeClr val="tx1"/>
                </a:solidFill>
              </a:rPr>
              <a:t>يمكن الكتابة على الصورة بإضافة مربع نص عليها من خلال ما يأتي :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C5177EA-F989-FC46-8EA3-EC427CEF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971800"/>
            <a:ext cx="83629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سهم مخطط إلى اليمين 5">
            <a:extLst>
              <a:ext uri="{FF2B5EF4-FFF2-40B4-BE49-F238E27FC236}">
                <a16:creationId xmlns:a16="http://schemas.microsoft.com/office/drawing/2014/main" id="{4F730F42-E934-0A49-B2C9-0FBA6CF8F58B}"/>
              </a:ext>
            </a:extLst>
          </p:cNvPr>
          <p:cNvSpPr/>
          <p:nvPr/>
        </p:nvSpPr>
        <p:spPr>
          <a:xfrm rot="5400000">
            <a:off x="1371600" y="2895600"/>
            <a:ext cx="457200" cy="304800"/>
          </a:xfrm>
          <a:prstGeom prst="stripedRightArrow">
            <a:avLst/>
          </a:prstGeom>
          <a:noFill/>
          <a:ln>
            <a:solidFill>
              <a:srgbClr val="99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مخطط انسيابي: محطة طرفية 6">
            <a:extLst>
              <a:ext uri="{FF2B5EF4-FFF2-40B4-BE49-F238E27FC236}">
                <a16:creationId xmlns:a16="http://schemas.microsoft.com/office/drawing/2014/main" id="{9DE70CC3-62C0-0345-A411-2808425B6ADD}"/>
              </a:ext>
            </a:extLst>
          </p:cNvPr>
          <p:cNvSpPr/>
          <p:nvPr/>
        </p:nvSpPr>
        <p:spPr>
          <a:xfrm>
            <a:off x="4343400" y="4572000"/>
            <a:ext cx="4648200" cy="13716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solidFill>
                  <a:schemeClr val="tx1"/>
                </a:solidFill>
              </a:rPr>
              <a:t>يمكن اخفاء حدود  ولون مربع النص من خلال تبويب تنسيق وذلك باختيار بلا تعبئة + بلا مخطط تفصيلي .  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5E58EB9-C3BA-8F47-B2E4-AABF413B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4648200"/>
            <a:ext cx="2590800" cy="1595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024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محطة طرفية 2">
            <a:extLst>
              <a:ext uri="{FF2B5EF4-FFF2-40B4-BE49-F238E27FC236}">
                <a16:creationId xmlns:a16="http://schemas.microsoft.com/office/drawing/2014/main" id="{F2D44CC3-CE19-2F42-B480-A42CCD7B5630}"/>
              </a:ext>
            </a:extLst>
          </p:cNvPr>
          <p:cNvSpPr/>
          <p:nvPr/>
        </p:nvSpPr>
        <p:spPr>
          <a:xfrm>
            <a:off x="5486400" y="381000"/>
            <a:ext cx="3302000" cy="9144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سادساً : حذف الصورة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مخطط انسيابي: محطة طرفية 3">
            <a:extLst>
              <a:ext uri="{FF2B5EF4-FFF2-40B4-BE49-F238E27FC236}">
                <a16:creationId xmlns:a16="http://schemas.microsoft.com/office/drawing/2014/main" id="{A52AE002-90A0-F549-9445-F5049C26F732}"/>
              </a:ext>
            </a:extLst>
          </p:cNvPr>
          <p:cNvSpPr/>
          <p:nvPr/>
        </p:nvSpPr>
        <p:spPr>
          <a:xfrm>
            <a:off x="4724400" y="1447800"/>
            <a:ext cx="4267200" cy="1295400"/>
          </a:xfrm>
          <a:prstGeom prst="flowChartTerminator">
            <a:avLst/>
          </a:prstGeom>
          <a:noFill/>
          <a:ln w="12700">
            <a:solidFill>
              <a:srgbClr val="993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solidFill>
                  <a:schemeClr val="tx1"/>
                </a:solidFill>
              </a:rPr>
              <a:t>اذا أردتِ حذف الصورة يتم تحديدها أولا ثم في لوحة المفاتيح</a:t>
            </a:r>
            <a:r>
              <a:rPr lang="en-US" sz="2000" b="1" dirty="0">
                <a:solidFill>
                  <a:schemeClr val="tx1"/>
                </a:solidFill>
              </a:rPr>
              <a:t>DEL</a:t>
            </a:r>
            <a:r>
              <a:rPr lang="ar-SA" sz="2000" b="1" dirty="0">
                <a:solidFill>
                  <a:schemeClr val="tx1"/>
                </a:solidFill>
              </a:rPr>
              <a:t>النقر على مفتاح 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>
            <a:extLst>
              <a:ext uri="{FF2B5EF4-FFF2-40B4-BE49-F238E27FC236}">
                <a16:creationId xmlns:a16="http://schemas.microsoft.com/office/drawing/2014/main" id="{E127AFEB-A37F-964F-AB4A-835D635D0229}"/>
              </a:ext>
            </a:extLst>
          </p:cNvPr>
          <p:cNvSpPr txBox="1">
            <a:spLocks/>
          </p:cNvSpPr>
          <p:nvPr/>
        </p:nvSpPr>
        <p:spPr>
          <a:xfrm>
            <a:off x="2295842" y="1536704"/>
            <a:ext cx="5943600" cy="6858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lvl="0" indent="-342900" algn="ctr" defTabSz="914400">
              <a:spcBef>
                <a:spcPct val="20000"/>
              </a:spcBef>
              <a:defRPr/>
            </a:pPr>
            <a:r>
              <a:rPr lang="ar-SA" sz="4400" b="1" dirty="0">
                <a:ln w="24500" cmpd="dbl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Hacen Samra" pitchFamily="2" charset="-78"/>
                <a:cs typeface="Hacen Samra" pitchFamily="2" charset="-78"/>
              </a:rPr>
              <a:t>التعامل مع الرسوم</a:t>
            </a:r>
            <a:endParaRPr lang="en-US" sz="4000" b="1" dirty="0">
              <a:ln w="24500" cmpd="dbl">
                <a:solidFill>
                  <a:schemeClr val="bg2">
                    <a:lumMod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5" name="عنصر نائب للنص 2">
            <a:extLst>
              <a:ext uri="{FF2B5EF4-FFF2-40B4-BE49-F238E27FC236}">
                <a16:creationId xmlns:a16="http://schemas.microsoft.com/office/drawing/2014/main" id="{ACE2A0FE-7C3D-9741-8B5F-F794328B00B5}"/>
              </a:ext>
            </a:extLst>
          </p:cNvPr>
          <p:cNvSpPr txBox="1">
            <a:spLocks/>
          </p:cNvSpPr>
          <p:nvPr/>
        </p:nvSpPr>
        <p:spPr>
          <a:xfrm>
            <a:off x="6076156" y="856619"/>
            <a:ext cx="3276600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merican Typewriter" panose="02090604020004020304" pitchFamily="18" charset="77"/>
                <a:ea typeface="+mj-ea"/>
                <a:cs typeface="Aldhabi" panose="01000000000000000000" pitchFamily="2" charset="-78"/>
              </a:rPr>
              <a:t>التدريب السادس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merican Typewriter" panose="02090604020004020304" pitchFamily="18" charset="77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CE1D3-ACA5-1947-BFDE-999E5337B072}"/>
              </a:ext>
            </a:extLst>
          </p:cNvPr>
          <p:cNvSpPr/>
          <p:nvPr/>
        </p:nvSpPr>
        <p:spPr>
          <a:xfrm>
            <a:off x="3256756" y="1988189"/>
            <a:ext cx="6096000" cy="3359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	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اضافة الأشكال التلقائية الى المستند.</a:t>
            </a:r>
            <a:b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</a:b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تلوين الشكل التلقائي.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الكتابة داخل الشكل التلقائي.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☂تغيير الشكل التلقائي.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استخدام نمط ثلاثي الأبعاد. 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استخدام نمط الظل.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5006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7B86AA-A79E-0D4A-97EF-DF05BE885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95600"/>
            <a:ext cx="5791200" cy="149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مستطيل مستدير الزوايا 1">
            <a:extLst>
              <a:ext uri="{FF2B5EF4-FFF2-40B4-BE49-F238E27FC236}">
                <a16:creationId xmlns:a16="http://schemas.microsoft.com/office/drawing/2014/main" id="{5A07BAD0-91AE-F346-95E2-1D581C7357B5}"/>
              </a:ext>
            </a:extLst>
          </p:cNvPr>
          <p:cNvSpPr/>
          <p:nvPr/>
        </p:nvSpPr>
        <p:spPr>
          <a:xfrm>
            <a:off x="5029200" y="381000"/>
            <a:ext cx="3657600" cy="838200"/>
          </a:xfrm>
          <a:prstGeom prst="roundRect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ar-SA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أولاً : اضافة الأشكال التلقائية الى المستند</a:t>
            </a:r>
            <a:endParaRPr lang="en-US" b="1" dirty="0">
              <a:ln w="11430"/>
              <a:solidFill>
                <a:schemeClr val="bg2">
                  <a:lumMod val="10000"/>
                </a:schemeClr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مستطيل مستدير الزوايا 2">
            <a:extLst>
              <a:ext uri="{FF2B5EF4-FFF2-40B4-BE49-F238E27FC236}">
                <a16:creationId xmlns:a16="http://schemas.microsoft.com/office/drawing/2014/main" id="{3E57E0C1-B0E7-FD4C-9A5F-7D54A9E55402}"/>
              </a:ext>
            </a:extLst>
          </p:cNvPr>
          <p:cNvSpPr/>
          <p:nvPr/>
        </p:nvSpPr>
        <p:spPr>
          <a:xfrm>
            <a:off x="4343400" y="1524000"/>
            <a:ext cx="4419600" cy="1219200"/>
          </a:xfrm>
          <a:prstGeom prst="roundRect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يوفر برنامج الوورد الكثير من الأشكال </a:t>
            </a:r>
            <a:r>
              <a:rPr lang="ar-SA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لإدرجها</a:t>
            </a: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algn="ctr"/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ولإدراج شكل اتبعي الشكل اللذي امامك .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" name="رابط كسهم مستقيم 3">
            <a:extLst>
              <a:ext uri="{FF2B5EF4-FFF2-40B4-BE49-F238E27FC236}">
                <a16:creationId xmlns:a16="http://schemas.microsoft.com/office/drawing/2014/main" id="{55E5D1B4-191D-2B42-B373-27BB65C2E94B}"/>
              </a:ext>
            </a:extLst>
          </p:cNvPr>
          <p:cNvCxnSpPr/>
          <p:nvPr/>
        </p:nvCxnSpPr>
        <p:spPr>
          <a:xfrm>
            <a:off x="2514600" y="27432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F18B3B80-44DA-C94E-8718-7C4365916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4375" t="15000" r="16250" b="11000"/>
          <a:stretch>
            <a:fillRect/>
          </a:stretch>
        </p:blipFill>
        <p:spPr bwMode="auto">
          <a:xfrm>
            <a:off x="1447800" y="4343400"/>
            <a:ext cx="1828800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50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مستدير الزوايا 1">
            <a:extLst>
              <a:ext uri="{FF2B5EF4-FFF2-40B4-BE49-F238E27FC236}">
                <a16:creationId xmlns:a16="http://schemas.microsoft.com/office/drawing/2014/main" id="{8368309A-E53D-4A4F-982D-22E2653E522D}"/>
              </a:ext>
            </a:extLst>
          </p:cNvPr>
          <p:cNvSpPr/>
          <p:nvPr/>
        </p:nvSpPr>
        <p:spPr>
          <a:xfrm>
            <a:off x="3886200" y="381000"/>
            <a:ext cx="4800600" cy="685800"/>
          </a:xfrm>
          <a:prstGeom prst="roundRect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ar-SA" b="1" dirty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ثانيا: تلوين + تغيير+ استخدام انماط ثلاثية الابعاد+ استخدام انماط الظل ( للأشكال )</a:t>
            </a:r>
            <a:endParaRPr lang="en-US" b="1" dirty="0">
              <a:ln w="1143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مستطيل مستدير الزوايا 2">
            <a:extLst>
              <a:ext uri="{FF2B5EF4-FFF2-40B4-BE49-F238E27FC236}">
                <a16:creationId xmlns:a16="http://schemas.microsoft.com/office/drawing/2014/main" id="{02B1175F-013B-0E40-96B7-C1F5B99E76A5}"/>
              </a:ext>
            </a:extLst>
          </p:cNvPr>
          <p:cNvSpPr/>
          <p:nvPr/>
        </p:nvSpPr>
        <p:spPr>
          <a:xfrm>
            <a:off x="4343400" y="1524000"/>
            <a:ext cx="4419600" cy="1219200"/>
          </a:xfrm>
          <a:prstGeom prst="roundRect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جميع هذه التنسيقات يمكن عملها باستخدام تبويب تنسيق كالشكل الذي امامك :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512B4D-C166-1A43-B4A6-37B55E705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7653" b="3333"/>
          <a:stretch>
            <a:fillRect/>
          </a:stretch>
        </p:blipFill>
        <p:spPr bwMode="auto">
          <a:xfrm>
            <a:off x="152400" y="2819400"/>
            <a:ext cx="6503276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مجموعة 15">
            <a:extLst>
              <a:ext uri="{FF2B5EF4-FFF2-40B4-BE49-F238E27FC236}">
                <a16:creationId xmlns:a16="http://schemas.microsoft.com/office/drawing/2014/main" id="{FE09DE79-F7DC-FC40-860F-2C44769DBDAD}"/>
              </a:ext>
            </a:extLst>
          </p:cNvPr>
          <p:cNvGrpSpPr/>
          <p:nvPr/>
        </p:nvGrpSpPr>
        <p:grpSpPr>
          <a:xfrm>
            <a:off x="2228850" y="2438400"/>
            <a:ext cx="1733550" cy="762000"/>
            <a:chOff x="2228850" y="2438400"/>
            <a:chExt cx="1733550" cy="762000"/>
          </a:xfrm>
        </p:grpSpPr>
        <p:sp>
          <p:nvSpPr>
            <p:cNvPr id="6" name="مخطط انسيابي: محطة طرفية 6">
              <a:extLst>
                <a:ext uri="{FF2B5EF4-FFF2-40B4-BE49-F238E27FC236}">
                  <a16:creationId xmlns:a16="http://schemas.microsoft.com/office/drawing/2014/main" id="{C833F8FF-EB9C-8848-AE81-598694D2343C}"/>
                </a:ext>
              </a:extLst>
            </p:cNvPr>
            <p:cNvSpPr/>
            <p:nvPr/>
          </p:nvSpPr>
          <p:spPr>
            <a:xfrm>
              <a:off x="2228850" y="2438400"/>
              <a:ext cx="1733550" cy="304800"/>
            </a:xfrm>
            <a:prstGeom prst="flowChartTerminator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تلوين الشكل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7" name="رابط كسهم مستقيم 8">
              <a:extLst>
                <a:ext uri="{FF2B5EF4-FFF2-40B4-BE49-F238E27FC236}">
                  <a16:creationId xmlns:a16="http://schemas.microsoft.com/office/drawing/2014/main" id="{152BC14E-9E11-3145-A66A-0E0C2AA3C8DB}"/>
                </a:ext>
              </a:extLst>
            </p:cNvPr>
            <p:cNvCxnSpPr/>
            <p:nvPr/>
          </p:nvCxnSpPr>
          <p:spPr>
            <a:xfrm>
              <a:off x="3429000" y="2743200"/>
              <a:ext cx="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مجموعة 16">
            <a:extLst>
              <a:ext uri="{FF2B5EF4-FFF2-40B4-BE49-F238E27FC236}">
                <a16:creationId xmlns:a16="http://schemas.microsoft.com/office/drawing/2014/main" id="{39C4B9B6-1494-8C4D-88F6-B5864632FE14}"/>
              </a:ext>
            </a:extLst>
          </p:cNvPr>
          <p:cNvGrpSpPr/>
          <p:nvPr/>
        </p:nvGrpSpPr>
        <p:grpSpPr>
          <a:xfrm>
            <a:off x="4240530" y="3505200"/>
            <a:ext cx="1626870" cy="838200"/>
            <a:chOff x="2335530" y="1905000"/>
            <a:chExt cx="1626870" cy="838200"/>
          </a:xfrm>
        </p:grpSpPr>
        <p:sp>
          <p:nvSpPr>
            <p:cNvPr id="9" name="مخطط انسيابي: محطة طرفية 17">
              <a:extLst>
                <a:ext uri="{FF2B5EF4-FFF2-40B4-BE49-F238E27FC236}">
                  <a16:creationId xmlns:a16="http://schemas.microsoft.com/office/drawing/2014/main" id="{1266D7DD-150A-9E4C-8724-C9258514B23B}"/>
                </a:ext>
              </a:extLst>
            </p:cNvPr>
            <p:cNvSpPr/>
            <p:nvPr/>
          </p:nvSpPr>
          <p:spPr>
            <a:xfrm>
              <a:off x="2335530" y="2438400"/>
              <a:ext cx="1626870" cy="304800"/>
            </a:xfrm>
            <a:prstGeom prst="flowChartTerminator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تغيير الشكل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0" name="رابط كسهم مستقيم 18">
              <a:extLst>
                <a:ext uri="{FF2B5EF4-FFF2-40B4-BE49-F238E27FC236}">
                  <a16:creationId xmlns:a16="http://schemas.microsoft.com/office/drawing/2014/main" id="{2D1B9261-23C8-2640-B32C-D897833350D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3148965" y="1905000"/>
              <a:ext cx="280035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مخطط انسيابي: تحضير 21">
            <a:extLst>
              <a:ext uri="{FF2B5EF4-FFF2-40B4-BE49-F238E27FC236}">
                <a16:creationId xmlns:a16="http://schemas.microsoft.com/office/drawing/2014/main" id="{FEBDF053-83A0-9048-8BF5-EF19421B6F70}"/>
              </a:ext>
            </a:extLst>
          </p:cNvPr>
          <p:cNvSpPr/>
          <p:nvPr/>
        </p:nvSpPr>
        <p:spPr>
          <a:xfrm>
            <a:off x="4038600" y="4724400"/>
            <a:ext cx="4953000" cy="1676400"/>
          </a:xfrm>
          <a:prstGeom prst="flowChartPreparation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rgbClr val="FF0000"/>
                </a:solidFill>
              </a:rPr>
              <a:t>ملاحظة :</a:t>
            </a:r>
          </a:p>
          <a:p>
            <a:pPr algn="ctr"/>
            <a:r>
              <a:rPr lang="ar-SA" dirty="0">
                <a:solidFill>
                  <a:schemeClr val="tx1">
                    <a:lumMod val="95000"/>
                    <a:lumOff val="5000"/>
                  </a:schemeClr>
                </a:solidFill>
              </a:rPr>
              <a:t>يمكن التحكم في حجم الشكل و استدارته مثلما تعلمنا عند ادراج الصور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2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21">
            <a:extLst>
              <a:ext uri="{FF2B5EF4-FFF2-40B4-BE49-F238E27FC236}">
                <a16:creationId xmlns:a16="http://schemas.microsoft.com/office/drawing/2014/main" id="{F4DC8DE4-2DDC-1746-82AE-D4CF2F269E12}"/>
              </a:ext>
            </a:extLst>
          </p:cNvPr>
          <p:cNvGrpSpPr/>
          <p:nvPr/>
        </p:nvGrpSpPr>
        <p:grpSpPr>
          <a:xfrm>
            <a:off x="381000" y="777240"/>
            <a:ext cx="8077200" cy="5452533"/>
            <a:chOff x="381000" y="228600"/>
            <a:chExt cx="8077200" cy="5452533"/>
          </a:xfrm>
        </p:grpSpPr>
        <p:grpSp>
          <p:nvGrpSpPr>
            <p:cNvPr id="3" name="مجموعة 6">
              <a:extLst>
                <a:ext uri="{FF2B5EF4-FFF2-40B4-BE49-F238E27FC236}">
                  <a16:creationId xmlns:a16="http://schemas.microsoft.com/office/drawing/2014/main" id="{54AA76CA-85AE-7D4F-B342-2E62B9F23320}"/>
                </a:ext>
              </a:extLst>
            </p:cNvPr>
            <p:cNvGrpSpPr/>
            <p:nvPr/>
          </p:nvGrpSpPr>
          <p:grpSpPr>
            <a:xfrm>
              <a:off x="381000" y="228600"/>
              <a:ext cx="3429000" cy="5452533"/>
              <a:chOff x="381000" y="228600"/>
              <a:chExt cx="3429000" cy="5452533"/>
            </a:xfrm>
          </p:grpSpPr>
          <p:pic>
            <p:nvPicPr>
              <p:cNvPr id="14" name="Picture 3">
                <a:extLst>
                  <a:ext uri="{FF2B5EF4-FFF2-40B4-BE49-F238E27FC236}">
                    <a16:creationId xmlns:a16="http://schemas.microsoft.com/office/drawing/2014/main" id="{78DCA260-5496-FE46-B438-392B72AED7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1875" t="3000" r="34375" b="5000"/>
              <a:stretch>
                <a:fillRect/>
              </a:stretch>
            </p:blipFill>
            <p:spPr bwMode="auto">
              <a:xfrm>
                <a:off x="381000" y="228600"/>
                <a:ext cx="3352800" cy="54525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مستطيل 5">
                <a:extLst>
                  <a:ext uri="{FF2B5EF4-FFF2-40B4-BE49-F238E27FC236}">
                    <a16:creationId xmlns:a16="http://schemas.microsoft.com/office/drawing/2014/main" id="{629FE3CB-5EC7-224F-958A-38A4A8FCDDB1}"/>
                  </a:ext>
                </a:extLst>
              </p:cNvPr>
              <p:cNvSpPr/>
              <p:nvPr/>
            </p:nvSpPr>
            <p:spPr>
              <a:xfrm>
                <a:off x="2209800" y="3276600"/>
                <a:ext cx="1600200" cy="2362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مجموعة 20">
              <a:extLst>
                <a:ext uri="{FF2B5EF4-FFF2-40B4-BE49-F238E27FC236}">
                  <a16:creationId xmlns:a16="http://schemas.microsoft.com/office/drawing/2014/main" id="{924F5727-3CAD-7E4C-B6D7-DFCC4C21CF61}"/>
                </a:ext>
              </a:extLst>
            </p:cNvPr>
            <p:cNvGrpSpPr/>
            <p:nvPr/>
          </p:nvGrpSpPr>
          <p:grpSpPr>
            <a:xfrm>
              <a:off x="4724400" y="304800"/>
              <a:ext cx="3733800" cy="4495800"/>
              <a:chOff x="4724400" y="304800"/>
              <a:chExt cx="3733800" cy="4495800"/>
            </a:xfrm>
          </p:grpSpPr>
          <p:grpSp>
            <p:nvGrpSpPr>
              <p:cNvPr id="8" name="مجموعة 3">
                <a:extLst>
                  <a:ext uri="{FF2B5EF4-FFF2-40B4-BE49-F238E27FC236}">
                    <a16:creationId xmlns:a16="http://schemas.microsoft.com/office/drawing/2014/main" id="{62B51194-2DE8-C849-9A20-C9EB9E75DF78}"/>
                  </a:ext>
                </a:extLst>
              </p:cNvPr>
              <p:cNvGrpSpPr/>
              <p:nvPr/>
            </p:nvGrpSpPr>
            <p:grpSpPr>
              <a:xfrm>
                <a:off x="4724400" y="304800"/>
                <a:ext cx="3733800" cy="4495800"/>
                <a:chOff x="4724400" y="304800"/>
                <a:chExt cx="3733800" cy="4495800"/>
              </a:xfrm>
            </p:grpSpPr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386A0ED7-CDC6-9A46-9238-98CA7E1463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35625" t="3000" r="33750" b="10000"/>
                <a:stretch>
                  <a:fillRect/>
                </a:stretch>
              </p:blipFill>
              <p:spPr bwMode="auto">
                <a:xfrm>
                  <a:off x="4724400" y="304800"/>
                  <a:ext cx="3733800" cy="4495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3" name="مستطيل 2">
                  <a:extLst>
                    <a:ext uri="{FF2B5EF4-FFF2-40B4-BE49-F238E27FC236}">
                      <a16:creationId xmlns:a16="http://schemas.microsoft.com/office/drawing/2014/main" id="{9A46A958-A696-B144-B037-8839C15BEA84}"/>
                    </a:ext>
                  </a:extLst>
                </p:cNvPr>
                <p:cNvSpPr/>
                <p:nvPr/>
              </p:nvSpPr>
              <p:spPr>
                <a:xfrm>
                  <a:off x="6553200" y="2971800"/>
                  <a:ext cx="1905000" cy="18288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مجموعة 7">
                <a:extLst>
                  <a:ext uri="{FF2B5EF4-FFF2-40B4-BE49-F238E27FC236}">
                    <a16:creationId xmlns:a16="http://schemas.microsoft.com/office/drawing/2014/main" id="{F4671681-4AFA-3949-AD71-15B388019EE5}"/>
                  </a:ext>
                </a:extLst>
              </p:cNvPr>
              <p:cNvGrpSpPr/>
              <p:nvPr/>
            </p:nvGrpSpPr>
            <p:grpSpPr>
              <a:xfrm>
                <a:off x="6858000" y="1447800"/>
                <a:ext cx="1371600" cy="1905000"/>
                <a:chOff x="4953000" y="-152400"/>
                <a:chExt cx="1371600" cy="1905000"/>
              </a:xfrm>
            </p:grpSpPr>
            <p:sp>
              <p:nvSpPr>
                <p:cNvPr id="10" name="مخطط انسيابي: محطة طرفية 8">
                  <a:extLst>
                    <a:ext uri="{FF2B5EF4-FFF2-40B4-BE49-F238E27FC236}">
                      <a16:creationId xmlns:a16="http://schemas.microsoft.com/office/drawing/2014/main" id="{11773EC4-71DE-E64C-9AB2-265ECD1A26FE}"/>
                    </a:ext>
                  </a:extLst>
                </p:cNvPr>
                <p:cNvSpPr/>
                <p:nvPr/>
              </p:nvSpPr>
              <p:spPr>
                <a:xfrm>
                  <a:off x="4953000" y="1447800"/>
                  <a:ext cx="1371600" cy="304800"/>
                </a:xfrm>
                <a:prstGeom prst="flowChartTerminator">
                  <a:avLst/>
                </a:prstGeom>
                <a:no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استخدام نمط الظل</a:t>
                  </a:r>
                  <a:endPara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11" name="رابط كسهم مستقيم 9">
                  <a:extLst>
                    <a:ext uri="{FF2B5EF4-FFF2-40B4-BE49-F238E27FC236}">
                      <a16:creationId xmlns:a16="http://schemas.microsoft.com/office/drawing/2014/main" id="{F2373804-F48E-764A-BB96-2760F4C84C99}"/>
                    </a:ext>
                  </a:extLst>
                </p:cNvPr>
                <p:cNvCxnSpPr/>
                <p:nvPr/>
              </p:nvCxnSpPr>
              <p:spPr>
                <a:xfrm flipV="1">
                  <a:off x="5562600" y="-152400"/>
                  <a:ext cx="0" cy="16002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مجموعة 10">
              <a:extLst>
                <a:ext uri="{FF2B5EF4-FFF2-40B4-BE49-F238E27FC236}">
                  <a16:creationId xmlns:a16="http://schemas.microsoft.com/office/drawing/2014/main" id="{BD77561B-D6E5-B843-A3EF-BAADA7046C37}"/>
                </a:ext>
              </a:extLst>
            </p:cNvPr>
            <p:cNvGrpSpPr/>
            <p:nvPr/>
          </p:nvGrpSpPr>
          <p:grpSpPr>
            <a:xfrm>
              <a:off x="2286000" y="3276600"/>
              <a:ext cx="1524000" cy="990600"/>
              <a:chOff x="2514600" y="1905000"/>
              <a:chExt cx="1524000" cy="990600"/>
            </a:xfrm>
          </p:grpSpPr>
          <p:sp>
            <p:nvSpPr>
              <p:cNvPr id="6" name="مخطط انسيابي: محطة طرفية 11">
                <a:extLst>
                  <a:ext uri="{FF2B5EF4-FFF2-40B4-BE49-F238E27FC236}">
                    <a16:creationId xmlns:a16="http://schemas.microsoft.com/office/drawing/2014/main" id="{BD05CA81-FA0F-3448-BD44-12DC5ACEFF14}"/>
                  </a:ext>
                </a:extLst>
              </p:cNvPr>
              <p:cNvSpPr/>
              <p:nvPr/>
            </p:nvSpPr>
            <p:spPr>
              <a:xfrm>
                <a:off x="2514600" y="2438400"/>
                <a:ext cx="1524000" cy="457200"/>
              </a:xfrm>
              <a:prstGeom prst="flowChartTerminator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ar-SA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استخدام نمط  ثلاثي الابعاد</a:t>
                </a:r>
                <a:endParaRPr 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cxnSp>
            <p:nvCxnSpPr>
              <p:cNvPr id="7" name="رابط كسهم مستقيم 12">
                <a:extLst>
                  <a:ext uri="{FF2B5EF4-FFF2-40B4-BE49-F238E27FC236}">
                    <a16:creationId xmlns:a16="http://schemas.microsoft.com/office/drawing/2014/main" id="{56C573D4-E90F-8B49-949A-9854B369CD75}"/>
                  </a:ext>
                </a:extLst>
              </p:cNvPr>
              <p:cNvCxnSpPr>
                <a:stCxn id="6" idx="0"/>
                <a:endCxn id="15" idx="0"/>
              </p:cNvCxnSpPr>
              <p:nvPr/>
            </p:nvCxnSpPr>
            <p:spPr>
              <a:xfrm flipH="1" flipV="1">
                <a:off x="3238500" y="1905000"/>
                <a:ext cx="38100" cy="533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47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43ED3D-2BC3-8643-B696-488716853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0625" t="40000" r="20000" b="17000"/>
          <a:stretch>
            <a:fillRect/>
          </a:stretch>
        </p:blipFill>
        <p:spPr bwMode="auto">
          <a:xfrm>
            <a:off x="1066800" y="2438400"/>
            <a:ext cx="3581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مستطيل 3">
            <a:extLst>
              <a:ext uri="{FF2B5EF4-FFF2-40B4-BE49-F238E27FC236}">
                <a16:creationId xmlns:a16="http://schemas.microsoft.com/office/drawing/2014/main" id="{6BB8CCF2-634C-D641-BBDC-F4CA7371B421}"/>
              </a:ext>
            </a:extLst>
          </p:cNvPr>
          <p:cNvSpPr/>
          <p:nvPr/>
        </p:nvSpPr>
        <p:spPr>
          <a:xfrm>
            <a:off x="3352800" y="3124200"/>
            <a:ext cx="1295400" cy="259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مستطيل مستدير الزوايا 4">
            <a:extLst>
              <a:ext uri="{FF2B5EF4-FFF2-40B4-BE49-F238E27FC236}">
                <a16:creationId xmlns:a16="http://schemas.microsoft.com/office/drawing/2014/main" id="{8919783A-5C3C-0444-AC0E-8043C7A597F6}"/>
              </a:ext>
            </a:extLst>
          </p:cNvPr>
          <p:cNvSpPr/>
          <p:nvPr/>
        </p:nvSpPr>
        <p:spPr>
          <a:xfrm>
            <a:off x="4876800" y="457200"/>
            <a:ext cx="3581400" cy="762000"/>
          </a:xfrm>
          <a:prstGeom prst="roundRect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ar-SA" b="1" dirty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رابعاً : الكتابة داخل الشكل </a:t>
            </a:r>
            <a:endParaRPr lang="en-US" b="1" dirty="0">
              <a:ln w="1143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مستطيل مستدير الزوايا 5">
            <a:extLst>
              <a:ext uri="{FF2B5EF4-FFF2-40B4-BE49-F238E27FC236}">
                <a16:creationId xmlns:a16="http://schemas.microsoft.com/office/drawing/2014/main" id="{7C903784-B1F1-1943-9380-55675F249786}"/>
              </a:ext>
            </a:extLst>
          </p:cNvPr>
          <p:cNvSpPr/>
          <p:nvPr/>
        </p:nvSpPr>
        <p:spPr>
          <a:xfrm>
            <a:off x="4800600" y="1752600"/>
            <a:ext cx="4038600" cy="1752600"/>
          </a:xfrm>
          <a:prstGeom prst="roundRect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chemeClr val="tx1"/>
                </a:solidFill>
              </a:rPr>
              <a:t>وذلك عن طريق :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b="1" dirty="0">
                <a:solidFill>
                  <a:schemeClr val="tx1"/>
                </a:solidFill>
              </a:rPr>
              <a:t>تحديد الشكل 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b="1" dirty="0">
                <a:solidFill>
                  <a:schemeClr val="tx1"/>
                </a:solidFill>
              </a:rPr>
              <a:t>النقر بزر الفأرة الأيمن على الشكل واختيار من القائمة تحرير النص 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b="1" dirty="0">
                <a:solidFill>
                  <a:schemeClr val="tx1"/>
                </a:solidFill>
              </a:rPr>
              <a:t>كتابة النص المراد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37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3D48-8C2C-E34D-A985-08A7A411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A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ldhabi" panose="01000000000000000000" pitchFamily="2" charset="-78"/>
                <a:cs typeface="Aldhabi" panose="01000000000000000000" pitchFamily="2" charset="-78"/>
              </a:rPr>
              <a:t>التدريب الأول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B2C6-491C-CA47-8C87-C1FBF5D6C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C8A7E4-D213-764D-BE13-B4541106058A}"/>
              </a:ext>
            </a:extLst>
          </p:cNvPr>
          <p:cNvSpPr txBox="1">
            <a:spLocks/>
          </p:cNvSpPr>
          <p:nvPr/>
        </p:nvSpPr>
        <p:spPr>
          <a:xfrm>
            <a:off x="4876800" y="228600"/>
            <a:ext cx="4038600" cy="8683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algn="r" defTabSz="457200" rtl="1" eaLnBrk="1" latinLnBrk="0" hangingPunct="1">
              <a:spcBef>
                <a:spcPct val="20000"/>
              </a:spcBef>
              <a:buNone/>
            </a:pPr>
            <a:endParaRPr lang="ar-SA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ldhabi" panose="01000000000000000000" pitchFamily="2" charset="-78"/>
              <a:ea typeface="+mn-ea"/>
              <a:cs typeface="Aldhabi" panose="01000000000000000000" pitchFamily="2" charset="-78"/>
            </a:endParaRPr>
          </a:p>
        </p:txBody>
      </p:sp>
      <p:sp>
        <p:nvSpPr>
          <p:cNvPr id="5" name="مربع نص 6">
            <a:extLst>
              <a:ext uri="{FF2B5EF4-FFF2-40B4-BE49-F238E27FC236}">
                <a16:creationId xmlns:a16="http://schemas.microsoft.com/office/drawing/2014/main" id="{DF01F518-5478-6145-8C3E-180B72F46CC0}"/>
              </a:ext>
            </a:extLst>
          </p:cNvPr>
          <p:cNvSpPr txBox="1"/>
          <p:nvPr/>
        </p:nvSpPr>
        <p:spPr>
          <a:xfrm>
            <a:off x="2628900" y="698341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r"/>
            <a:r>
              <a:rPr lang="ar-SA" sz="2000" b="1" spc="50" dirty="0">
                <a:ln w="11430"/>
                <a:solidFill>
                  <a:schemeClr val="tx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الواجهة الرئيسية لبرنامج </a:t>
            </a:r>
            <a:r>
              <a:rPr lang="ar-SA" sz="2000" b="1" spc="50" dirty="0" err="1">
                <a:ln w="11430"/>
                <a:solidFill>
                  <a:schemeClr val="tx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الوورد</a:t>
            </a:r>
            <a:endParaRPr lang="en-US" sz="2000" b="1" spc="50" dirty="0">
              <a:ln w="11430"/>
              <a:solidFill>
                <a:schemeClr val="tx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6" name="Picture 2" descr="G:\doc\التقاط4.PNG">
            <a:extLst>
              <a:ext uri="{FF2B5EF4-FFF2-40B4-BE49-F238E27FC236}">
                <a16:creationId xmlns:a16="http://schemas.microsoft.com/office/drawing/2014/main" id="{88C3BF41-5687-764D-BDDE-BF2A7E49E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380" y="1477962"/>
            <a:ext cx="6493790" cy="5029200"/>
          </a:xfrm>
          <a:prstGeom prst="rect">
            <a:avLst/>
          </a:prstGeom>
          <a:noFill/>
        </p:spPr>
      </p:pic>
      <p:sp>
        <p:nvSpPr>
          <p:cNvPr id="7" name="مستطيل مستدير الزوايا 8">
            <a:extLst>
              <a:ext uri="{FF2B5EF4-FFF2-40B4-BE49-F238E27FC236}">
                <a16:creationId xmlns:a16="http://schemas.microsoft.com/office/drawing/2014/main" id="{07E9F6D6-A52F-1247-A3FC-F40A13C5E4E4}"/>
              </a:ext>
            </a:extLst>
          </p:cNvPr>
          <p:cNvSpPr/>
          <p:nvPr/>
        </p:nvSpPr>
        <p:spPr>
          <a:xfrm>
            <a:off x="2278380" y="1477962"/>
            <a:ext cx="5943600" cy="15240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93366"/>
              </a:solidFill>
            </a:endParaRPr>
          </a:p>
        </p:txBody>
      </p:sp>
      <p:sp>
        <p:nvSpPr>
          <p:cNvPr id="8" name="مستطيل 9">
            <a:extLst>
              <a:ext uri="{FF2B5EF4-FFF2-40B4-BE49-F238E27FC236}">
                <a16:creationId xmlns:a16="http://schemas.microsoft.com/office/drawing/2014/main" id="{EDD05498-8C11-3D40-BEE0-95C9B993460B}"/>
              </a:ext>
            </a:extLst>
          </p:cNvPr>
          <p:cNvSpPr/>
          <p:nvPr/>
        </p:nvSpPr>
        <p:spPr>
          <a:xfrm>
            <a:off x="3694806" y="1096962"/>
            <a:ext cx="1023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1400" b="1" dirty="0">
                <a:solidFill>
                  <a:srgbClr val="C00000"/>
                </a:solidFill>
              </a:rPr>
              <a:t>شريط العنوان 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مستطيل مستدير الزوايا 10">
            <a:extLst>
              <a:ext uri="{FF2B5EF4-FFF2-40B4-BE49-F238E27FC236}">
                <a16:creationId xmlns:a16="http://schemas.microsoft.com/office/drawing/2014/main" id="{E6489125-48D8-074C-875E-E6D040740ED2}"/>
              </a:ext>
            </a:extLst>
          </p:cNvPr>
          <p:cNvSpPr/>
          <p:nvPr/>
        </p:nvSpPr>
        <p:spPr>
          <a:xfrm>
            <a:off x="2735580" y="1630362"/>
            <a:ext cx="5943600" cy="15240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93366"/>
              </a:solidFill>
            </a:endParaRPr>
          </a:p>
        </p:txBody>
      </p:sp>
      <p:sp>
        <p:nvSpPr>
          <p:cNvPr id="10" name="مستطيل 11">
            <a:extLst>
              <a:ext uri="{FF2B5EF4-FFF2-40B4-BE49-F238E27FC236}">
                <a16:creationId xmlns:a16="http://schemas.microsoft.com/office/drawing/2014/main" id="{0F074B81-5CF5-0942-83DF-48353A95117A}"/>
              </a:ext>
            </a:extLst>
          </p:cNvPr>
          <p:cNvSpPr/>
          <p:nvPr/>
        </p:nvSpPr>
        <p:spPr>
          <a:xfrm>
            <a:off x="1363980" y="1630362"/>
            <a:ext cx="1242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1400" b="1" dirty="0">
                <a:solidFill>
                  <a:srgbClr val="C00000"/>
                </a:solidFill>
              </a:rPr>
              <a:t>مجموعة </a:t>
            </a:r>
            <a:r>
              <a:rPr lang="ar-SA" sz="1400" b="1" dirty="0" err="1">
                <a:solidFill>
                  <a:srgbClr val="C00000"/>
                </a:solidFill>
              </a:rPr>
              <a:t>التبويبات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1" name="مستطيل مستدير الزوايا 12">
            <a:extLst>
              <a:ext uri="{FF2B5EF4-FFF2-40B4-BE49-F238E27FC236}">
                <a16:creationId xmlns:a16="http://schemas.microsoft.com/office/drawing/2014/main" id="{21F9FBEE-1289-7949-B1DF-C3CBFB8D6DE0}"/>
              </a:ext>
            </a:extLst>
          </p:cNvPr>
          <p:cNvSpPr/>
          <p:nvPr/>
        </p:nvSpPr>
        <p:spPr>
          <a:xfrm>
            <a:off x="3573780" y="6354762"/>
            <a:ext cx="5181600" cy="15240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93366"/>
              </a:solidFill>
            </a:endParaRPr>
          </a:p>
        </p:txBody>
      </p:sp>
      <p:sp>
        <p:nvSpPr>
          <p:cNvPr id="12" name="مستطيل 13">
            <a:extLst>
              <a:ext uri="{FF2B5EF4-FFF2-40B4-BE49-F238E27FC236}">
                <a16:creationId xmlns:a16="http://schemas.microsoft.com/office/drawing/2014/main" id="{B9864F62-C1D0-7240-BE9B-639A3BE117F0}"/>
              </a:ext>
            </a:extLst>
          </p:cNvPr>
          <p:cNvSpPr/>
          <p:nvPr/>
        </p:nvSpPr>
        <p:spPr>
          <a:xfrm>
            <a:off x="7438170" y="5973762"/>
            <a:ext cx="1136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1400" b="1" dirty="0">
                <a:solidFill>
                  <a:srgbClr val="C00000"/>
                </a:solidFill>
              </a:rPr>
              <a:t>شريط المعلومات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3" name="مستطيل 14">
            <a:extLst>
              <a:ext uri="{FF2B5EF4-FFF2-40B4-BE49-F238E27FC236}">
                <a16:creationId xmlns:a16="http://schemas.microsoft.com/office/drawing/2014/main" id="{D4DFFFFB-E519-B044-8132-A46B13DCC1BF}"/>
              </a:ext>
            </a:extLst>
          </p:cNvPr>
          <p:cNvSpPr/>
          <p:nvPr/>
        </p:nvSpPr>
        <p:spPr>
          <a:xfrm>
            <a:off x="1083300" y="3573780"/>
            <a:ext cx="121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sz="1400" b="1" dirty="0">
                <a:solidFill>
                  <a:srgbClr val="C00000"/>
                </a:solidFill>
              </a:rPr>
              <a:t>شريط التمرير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4" name="مستطيل مستدير الزوايا 15">
            <a:extLst>
              <a:ext uri="{FF2B5EF4-FFF2-40B4-BE49-F238E27FC236}">
                <a16:creationId xmlns:a16="http://schemas.microsoft.com/office/drawing/2014/main" id="{6D7BEDF8-B5B2-434A-ADF0-EA0DA450A768}"/>
              </a:ext>
            </a:extLst>
          </p:cNvPr>
          <p:cNvSpPr/>
          <p:nvPr/>
        </p:nvSpPr>
        <p:spPr>
          <a:xfrm>
            <a:off x="2202180" y="2468562"/>
            <a:ext cx="228600" cy="388620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93366"/>
              </a:solidFill>
            </a:endParaRPr>
          </a:p>
        </p:txBody>
      </p:sp>
      <p:sp>
        <p:nvSpPr>
          <p:cNvPr id="15" name="مستطيل 16">
            <a:extLst>
              <a:ext uri="{FF2B5EF4-FFF2-40B4-BE49-F238E27FC236}">
                <a16:creationId xmlns:a16="http://schemas.microsoft.com/office/drawing/2014/main" id="{43620CD6-112F-224B-8431-3515B3FBB078}"/>
              </a:ext>
            </a:extLst>
          </p:cNvPr>
          <p:cNvSpPr/>
          <p:nvPr/>
        </p:nvSpPr>
        <p:spPr>
          <a:xfrm>
            <a:off x="2506980" y="5973762"/>
            <a:ext cx="121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sz="1200" b="1" dirty="0">
                <a:solidFill>
                  <a:srgbClr val="C00000"/>
                </a:solidFill>
              </a:rPr>
              <a:t>طرق عرض المستند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6" name="مستطيل مستدير الزوايا 17">
            <a:extLst>
              <a:ext uri="{FF2B5EF4-FFF2-40B4-BE49-F238E27FC236}">
                <a16:creationId xmlns:a16="http://schemas.microsoft.com/office/drawing/2014/main" id="{1E3378BF-3E7A-8A41-9D48-5C495B19AC91}"/>
              </a:ext>
            </a:extLst>
          </p:cNvPr>
          <p:cNvSpPr/>
          <p:nvPr/>
        </p:nvSpPr>
        <p:spPr>
          <a:xfrm>
            <a:off x="2964180" y="6354762"/>
            <a:ext cx="533400" cy="15240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93366"/>
              </a:solidFill>
            </a:endParaRPr>
          </a:p>
        </p:txBody>
      </p:sp>
      <p:sp>
        <p:nvSpPr>
          <p:cNvPr id="17" name="مستطيل مستدير الزوايا 18">
            <a:extLst>
              <a:ext uri="{FF2B5EF4-FFF2-40B4-BE49-F238E27FC236}">
                <a16:creationId xmlns:a16="http://schemas.microsoft.com/office/drawing/2014/main" id="{B6C5C87E-811D-8E41-BFCF-B952E0D1290C}"/>
              </a:ext>
            </a:extLst>
          </p:cNvPr>
          <p:cNvSpPr/>
          <p:nvPr/>
        </p:nvSpPr>
        <p:spPr>
          <a:xfrm>
            <a:off x="3573780" y="2392362"/>
            <a:ext cx="4038600" cy="388620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rgbClr val="C00000"/>
                </a:solidFill>
              </a:rPr>
              <a:t>محتوى المستند 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96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>
            <a:extLst>
              <a:ext uri="{FF2B5EF4-FFF2-40B4-BE49-F238E27FC236}">
                <a16:creationId xmlns:a16="http://schemas.microsoft.com/office/drawing/2014/main" id="{E127AFEB-A37F-964F-AB4A-835D635D0229}"/>
              </a:ext>
            </a:extLst>
          </p:cNvPr>
          <p:cNvSpPr txBox="1">
            <a:spLocks/>
          </p:cNvSpPr>
          <p:nvPr/>
        </p:nvSpPr>
        <p:spPr>
          <a:xfrm>
            <a:off x="2295842" y="1536704"/>
            <a:ext cx="5943600" cy="6858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lvl="0" indent="-342900" algn="ctr" defTabSz="914400">
              <a:spcBef>
                <a:spcPct val="20000"/>
              </a:spcBef>
              <a:defRPr/>
            </a:pPr>
            <a:r>
              <a:rPr lang="ar-SA" sz="4400" dirty="0">
                <a:ln w="24500" cmpd="dbl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Hacen Samra" pitchFamily="2" charset="-78"/>
                <a:cs typeface="Hacen Samra" pitchFamily="2" charset="-78"/>
              </a:rPr>
              <a:t>إنشاء الجداول</a:t>
            </a:r>
            <a:endParaRPr lang="en-US" sz="4000" dirty="0">
              <a:ln w="24500" cmpd="dbl">
                <a:solidFill>
                  <a:schemeClr val="bg2">
                    <a:lumMod val="10000"/>
                  </a:schemeClr>
                </a:solidFill>
                <a:prstDash val="solid"/>
                <a:miter lim="800000"/>
              </a:ln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عنصر نائب للنص 2">
            <a:extLst>
              <a:ext uri="{FF2B5EF4-FFF2-40B4-BE49-F238E27FC236}">
                <a16:creationId xmlns:a16="http://schemas.microsoft.com/office/drawing/2014/main" id="{ACE2A0FE-7C3D-9741-8B5F-F794328B00B5}"/>
              </a:ext>
            </a:extLst>
          </p:cNvPr>
          <p:cNvSpPr txBox="1">
            <a:spLocks/>
          </p:cNvSpPr>
          <p:nvPr/>
        </p:nvSpPr>
        <p:spPr>
          <a:xfrm>
            <a:off x="6076156" y="856619"/>
            <a:ext cx="3276600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merican Typewriter" panose="02090604020004020304" pitchFamily="18" charset="77"/>
                <a:ea typeface="+mj-ea"/>
                <a:cs typeface="Aldhabi" panose="01000000000000000000" pitchFamily="2" charset="-78"/>
              </a:rPr>
              <a:t>التدريب السابع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merican Typewriter" panose="02090604020004020304" pitchFamily="18" charset="77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CE1D3-ACA5-1947-BFDE-999E5337B072}"/>
              </a:ext>
            </a:extLst>
          </p:cNvPr>
          <p:cNvSpPr/>
          <p:nvPr/>
        </p:nvSpPr>
        <p:spPr>
          <a:xfrm>
            <a:off x="3256756" y="1988189"/>
            <a:ext cx="6096000" cy="3359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	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انشاء الجداول.</a:t>
            </a:r>
            <a:b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</a:b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التعرف على مكونات الجدول.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ادخال البيانات الى الجدول.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☂التنقل بين خلايا الجدول.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اضافة صف + عمود لجدول. 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حذف صف + عمود من جدول.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8410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مستند 1">
            <a:extLst>
              <a:ext uri="{FF2B5EF4-FFF2-40B4-BE49-F238E27FC236}">
                <a16:creationId xmlns:a16="http://schemas.microsoft.com/office/drawing/2014/main" id="{2E8D4224-8409-F54B-AB5A-F5B6F0B1B0F2}"/>
              </a:ext>
            </a:extLst>
          </p:cNvPr>
          <p:cNvSpPr/>
          <p:nvPr/>
        </p:nvSpPr>
        <p:spPr>
          <a:xfrm>
            <a:off x="5825066" y="1041400"/>
            <a:ext cx="3124200" cy="609600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800" b="1" dirty="0">
                <a:ln w="24500" cmpd="dbl">
                  <a:noFill/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أولا : إنشاء الجدول</a:t>
            </a:r>
            <a:endParaRPr lang="en-US" sz="2800" b="1" dirty="0">
              <a:ln w="24500" cmpd="dbl">
                <a:noFill/>
                <a:prstDash val="solid"/>
                <a:miter lim="800000"/>
              </a:ln>
              <a:solidFill>
                <a:schemeClr val="accent3">
                  <a:lumMod val="50000"/>
                </a:schemeClr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مخطط انسيابي: مستند 2">
            <a:extLst>
              <a:ext uri="{FF2B5EF4-FFF2-40B4-BE49-F238E27FC236}">
                <a16:creationId xmlns:a16="http://schemas.microsoft.com/office/drawing/2014/main" id="{BA0F825B-D340-B84F-A124-D39CABA451C4}"/>
              </a:ext>
            </a:extLst>
          </p:cNvPr>
          <p:cNvSpPr/>
          <p:nvPr/>
        </p:nvSpPr>
        <p:spPr>
          <a:xfrm>
            <a:off x="4995332" y="3537330"/>
            <a:ext cx="4783667" cy="2193735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dirty="0">
                <a:solidFill>
                  <a:schemeClr val="tx1">
                    <a:lumMod val="95000"/>
                    <a:lumOff val="5000"/>
                  </a:schemeClr>
                </a:solidFill>
              </a:rPr>
              <a:t>يتم انشاء الجداول من خلال تبويب </a:t>
            </a:r>
            <a:r>
              <a:rPr lang="ar-SA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ادراج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ar-SA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حيث تدل المربعات على عدد الاعمدة والصفوف .</a:t>
            </a:r>
          </a:p>
          <a:p>
            <a:pPr algn="r"/>
            <a:r>
              <a:rPr lang="ar-SA" dirty="0">
                <a:solidFill>
                  <a:schemeClr val="tx1">
                    <a:lumMod val="95000"/>
                    <a:lumOff val="5000"/>
                  </a:schemeClr>
                </a:solidFill>
              </a:rPr>
              <a:t>يمكن تحديد عدد اكثر من الصفوف والأعمدة من خلال الضغط على ( </a:t>
            </a:r>
            <a:r>
              <a:rPr lang="ar-SA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ادراج جدول </a:t>
            </a:r>
            <a:r>
              <a:rPr lang="ar-SA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ويمكن رسم الجدول يدويا من خلال (</a:t>
            </a:r>
            <a:r>
              <a:rPr lang="ar-SA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رسم جدول </a:t>
            </a:r>
            <a:r>
              <a:rPr lang="ar-SA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</a:p>
          <a:p>
            <a:pPr algn="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انظري الشكل أمامك 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" name="مجموعة 15">
            <a:extLst>
              <a:ext uri="{FF2B5EF4-FFF2-40B4-BE49-F238E27FC236}">
                <a16:creationId xmlns:a16="http://schemas.microsoft.com/office/drawing/2014/main" id="{53F718A7-B738-0B48-A934-1E6584414A71}"/>
              </a:ext>
            </a:extLst>
          </p:cNvPr>
          <p:cNvGrpSpPr/>
          <p:nvPr/>
        </p:nvGrpSpPr>
        <p:grpSpPr>
          <a:xfrm>
            <a:off x="1253066" y="1651000"/>
            <a:ext cx="4953000" cy="3200400"/>
            <a:chOff x="457200" y="1295400"/>
            <a:chExt cx="4953000" cy="3200400"/>
          </a:xfrm>
        </p:grpSpPr>
        <p:grpSp>
          <p:nvGrpSpPr>
            <p:cNvPr id="5" name="مجموعة 8">
              <a:extLst>
                <a:ext uri="{FF2B5EF4-FFF2-40B4-BE49-F238E27FC236}">
                  <a16:creationId xmlns:a16="http://schemas.microsoft.com/office/drawing/2014/main" id="{E2E119E3-E11C-FF45-AD12-9AE7C0843FBC}"/>
                </a:ext>
              </a:extLst>
            </p:cNvPr>
            <p:cNvGrpSpPr/>
            <p:nvPr/>
          </p:nvGrpSpPr>
          <p:grpSpPr>
            <a:xfrm>
              <a:off x="457200" y="1295400"/>
              <a:ext cx="4953000" cy="3200400"/>
              <a:chOff x="457200" y="1295400"/>
              <a:chExt cx="4953000" cy="3200400"/>
            </a:xfrm>
          </p:grpSpPr>
          <p:grpSp>
            <p:nvGrpSpPr>
              <p:cNvPr id="8" name="مجموعة 5">
                <a:extLst>
                  <a:ext uri="{FF2B5EF4-FFF2-40B4-BE49-F238E27FC236}">
                    <a16:creationId xmlns:a16="http://schemas.microsoft.com/office/drawing/2014/main" id="{052940C1-A942-A041-B8BD-AB96D8FF7E0A}"/>
                  </a:ext>
                </a:extLst>
              </p:cNvPr>
              <p:cNvGrpSpPr/>
              <p:nvPr/>
            </p:nvGrpSpPr>
            <p:grpSpPr>
              <a:xfrm>
                <a:off x="457200" y="1600200"/>
                <a:ext cx="4953000" cy="2895600"/>
                <a:chOff x="685800" y="2286000"/>
                <a:chExt cx="5791200" cy="3505200"/>
              </a:xfrm>
            </p:grpSpPr>
            <p:pic>
              <p:nvPicPr>
                <p:cNvPr id="10" name="Picture 2">
                  <a:extLst>
                    <a:ext uri="{FF2B5EF4-FFF2-40B4-BE49-F238E27FC236}">
                      <a16:creationId xmlns:a16="http://schemas.microsoft.com/office/drawing/2014/main" id="{2D4BE7B0-5768-5749-A024-D822DB7CAA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685800" y="2286000"/>
                  <a:ext cx="5791200" cy="14953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2EB0147D-2590-5347-BA6F-478C8A7464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83750" t="15000" r="625" b="54000"/>
                <a:stretch>
                  <a:fillRect/>
                </a:stretch>
              </p:blipFill>
              <p:spPr bwMode="auto">
                <a:xfrm>
                  <a:off x="2895600" y="3429000"/>
                  <a:ext cx="1905000" cy="2362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cxnSp>
            <p:nvCxnSpPr>
              <p:cNvPr id="9" name="رابط كسهم مستقيم 7">
                <a:extLst>
                  <a:ext uri="{FF2B5EF4-FFF2-40B4-BE49-F238E27FC236}">
                    <a16:creationId xmlns:a16="http://schemas.microsoft.com/office/drawing/2014/main" id="{D2087BDA-C660-044D-8D96-A1BC4CB4FDE7}"/>
                  </a:ext>
                </a:extLst>
              </p:cNvPr>
              <p:cNvCxnSpPr/>
              <p:nvPr/>
            </p:nvCxnSpPr>
            <p:spPr>
              <a:xfrm>
                <a:off x="3276600" y="1295400"/>
                <a:ext cx="0" cy="3810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6" name="رابط كسهم مستقيم 9">
              <a:extLst>
                <a:ext uri="{FF2B5EF4-FFF2-40B4-BE49-F238E27FC236}">
                  <a16:creationId xmlns:a16="http://schemas.microsoft.com/office/drawing/2014/main" id="{5D0260A6-8F60-4D46-84AD-99B68F6BBB4F}"/>
                </a:ext>
              </a:extLst>
            </p:cNvPr>
            <p:cNvCxnSpPr/>
            <p:nvPr/>
          </p:nvCxnSpPr>
          <p:spPr>
            <a:xfrm>
              <a:off x="2895600" y="41910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رابط كسهم مستقيم 10">
              <a:extLst>
                <a:ext uri="{FF2B5EF4-FFF2-40B4-BE49-F238E27FC236}">
                  <a16:creationId xmlns:a16="http://schemas.microsoft.com/office/drawing/2014/main" id="{590438B2-03FA-B04A-8B51-6A9716FD0795}"/>
                </a:ext>
              </a:extLst>
            </p:cNvPr>
            <p:cNvCxnSpPr/>
            <p:nvPr/>
          </p:nvCxnSpPr>
          <p:spPr>
            <a:xfrm>
              <a:off x="2895600" y="40386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589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مستند 2">
            <a:extLst>
              <a:ext uri="{FF2B5EF4-FFF2-40B4-BE49-F238E27FC236}">
                <a16:creationId xmlns:a16="http://schemas.microsoft.com/office/drawing/2014/main" id="{EC4A8144-DB14-8A42-B89A-9822EEAD54DC}"/>
              </a:ext>
            </a:extLst>
          </p:cNvPr>
          <p:cNvSpPr/>
          <p:nvPr/>
        </p:nvSpPr>
        <p:spPr>
          <a:xfrm>
            <a:off x="5477933" y="1651000"/>
            <a:ext cx="3276600" cy="1676400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dirty="0">
                <a:solidFill>
                  <a:schemeClr val="tx1">
                    <a:lumMod val="95000"/>
                    <a:lumOff val="5000"/>
                  </a:schemeClr>
                </a:solidFill>
              </a:rPr>
              <a:t>يتكون الجدول من ثلاثة عناصر </a:t>
            </a:r>
            <a:r>
              <a:rPr lang="ar-S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رئيسية :</a:t>
            </a:r>
            <a:endParaRPr lang="ar-S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العمود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الصف 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الخلية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مخطط انسيابي: مستند 3">
            <a:extLst>
              <a:ext uri="{FF2B5EF4-FFF2-40B4-BE49-F238E27FC236}">
                <a16:creationId xmlns:a16="http://schemas.microsoft.com/office/drawing/2014/main" id="{55C76E56-0FF8-984F-846F-B378ABDB386C}"/>
              </a:ext>
            </a:extLst>
          </p:cNvPr>
          <p:cNvSpPr/>
          <p:nvPr/>
        </p:nvSpPr>
        <p:spPr>
          <a:xfrm>
            <a:off x="5858933" y="889000"/>
            <a:ext cx="3124200" cy="609600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 err="1">
                <a:ln w="24500" cmpd="dbl">
                  <a:noFill/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ثانيا </a:t>
            </a:r>
            <a:r>
              <a:rPr lang="ar-SA" sz="2000" b="1" dirty="0">
                <a:ln w="24500" cmpd="dbl">
                  <a:noFill/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 التعرف على مكونات الجدول</a:t>
            </a:r>
            <a:endParaRPr lang="en-US" sz="2000" b="1" dirty="0">
              <a:ln w="24500" cmpd="dbl">
                <a:noFill/>
                <a:prstDash val="solid"/>
                <a:miter lim="800000"/>
              </a:ln>
              <a:solidFill>
                <a:schemeClr val="accent3">
                  <a:lumMod val="50000"/>
                </a:schemeClr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جدول 4">
            <a:extLst>
              <a:ext uri="{FF2B5EF4-FFF2-40B4-BE49-F238E27FC236}">
                <a16:creationId xmlns:a16="http://schemas.microsoft.com/office/drawing/2014/main" id="{2F55666D-1D6E-FF45-8199-F218E07A8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623195"/>
              </p:ext>
            </p:extLst>
          </p:nvPr>
        </p:nvGraphicFramePr>
        <p:xfrm>
          <a:off x="2048933" y="3479800"/>
          <a:ext cx="6096000" cy="185420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مستطيل 5">
            <a:extLst>
              <a:ext uri="{FF2B5EF4-FFF2-40B4-BE49-F238E27FC236}">
                <a16:creationId xmlns:a16="http://schemas.microsoft.com/office/drawing/2014/main" id="{4795300E-ECD9-4549-896E-3D3347A47434}"/>
              </a:ext>
            </a:extLst>
          </p:cNvPr>
          <p:cNvSpPr/>
          <p:nvPr/>
        </p:nvSpPr>
        <p:spPr>
          <a:xfrm>
            <a:off x="2125133" y="3175000"/>
            <a:ext cx="1005840" cy="2514600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6" name="سهم إلى اليمين 6">
            <a:extLst>
              <a:ext uri="{FF2B5EF4-FFF2-40B4-BE49-F238E27FC236}">
                <a16:creationId xmlns:a16="http://schemas.microsoft.com/office/drawing/2014/main" id="{2BB12F62-B597-1F4C-8508-04A69A71216C}"/>
              </a:ext>
            </a:extLst>
          </p:cNvPr>
          <p:cNvSpPr/>
          <p:nvPr/>
        </p:nvSpPr>
        <p:spPr>
          <a:xfrm>
            <a:off x="1134533" y="2946400"/>
            <a:ext cx="1066800" cy="685800"/>
          </a:xfrm>
          <a:prstGeom prst="rightArrow">
            <a:avLst/>
          </a:prstGeom>
          <a:noFill/>
          <a:ln>
            <a:solidFill>
              <a:srgbClr val="00B05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عمود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مستطيل 7">
            <a:extLst>
              <a:ext uri="{FF2B5EF4-FFF2-40B4-BE49-F238E27FC236}">
                <a16:creationId xmlns:a16="http://schemas.microsoft.com/office/drawing/2014/main" id="{C3F31F09-8C59-984B-B255-39AFDAEE9426}"/>
              </a:ext>
            </a:extLst>
          </p:cNvPr>
          <p:cNvSpPr/>
          <p:nvPr/>
        </p:nvSpPr>
        <p:spPr>
          <a:xfrm rot="5400000">
            <a:off x="4830233" y="927100"/>
            <a:ext cx="609600" cy="632460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8" name="سهم إلى اليمين 8">
            <a:extLst>
              <a:ext uri="{FF2B5EF4-FFF2-40B4-BE49-F238E27FC236}">
                <a16:creationId xmlns:a16="http://schemas.microsoft.com/office/drawing/2014/main" id="{6996E542-7A96-DE4B-B517-48614D4595F0}"/>
              </a:ext>
            </a:extLst>
          </p:cNvPr>
          <p:cNvSpPr/>
          <p:nvPr/>
        </p:nvSpPr>
        <p:spPr>
          <a:xfrm flipH="1">
            <a:off x="8297333" y="3708400"/>
            <a:ext cx="1066800" cy="685800"/>
          </a:xfrm>
          <a:prstGeom prst="rightArrow">
            <a:avLst/>
          </a:prstGeom>
          <a:noFill/>
          <a:ln>
            <a:solidFill>
              <a:srgbClr val="00B05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صف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مستطيل 9">
            <a:extLst>
              <a:ext uri="{FF2B5EF4-FFF2-40B4-BE49-F238E27FC236}">
                <a16:creationId xmlns:a16="http://schemas.microsoft.com/office/drawing/2014/main" id="{13D92C78-D192-224D-985D-668FB9868FC5}"/>
              </a:ext>
            </a:extLst>
          </p:cNvPr>
          <p:cNvSpPr/>
          <p:nvPr/>
        </p:nvSpPr>
        <p:spPr>
          <a:xfrm>
            <a:off x="6849533" y="4851400"/>
            <a:ext cx="1371600" cy="76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10" name="سهم إلى اليمين 10">
            <a:extLst>
              <a:ext uri="{FF2B5EF4-FFF2-40B4-BE49-F238E27FC236}">
                <a16:creationId xmlns:a16="http://schemas.microsoft.com/office/drawing/2014/main" id="{0788D833-4EDB-A94E-A740-DFCC22B6C240}"/>
              </a:ext>
            </a:extLst>
          </p:cNvPr>
          <p:cNvSpPr/>
          <p:nvPr/>
        </p:nvSpPr>
        <p:spPr>
          <a:xfrm flipH="1">
            <a:off x="8221133" y="5003800"/>
            <a:ext cx="1014046" cy="609600"/>
          </a:xfrm>
          <a:prstGeom prst="rightArrow">
            <a:avLst/>
          </a:prstGeom>
          <a:noFill/>
          <a:ln>
            <a:solidFill>
              <a:srgbClr val="00B05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خلية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47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مستند 1">
            <a:extLst>
              <a:ext uri="{FF2B5EF4-FFF2-40B4-BE49-F238E27FC236}">
                <a16:creationId xmlns:a16="http://schemas.microsoft.com/office/drawing/2014/main" id="{7A8090D3-1741-CF48-ACC9-AF2A878DA457}"/>
              </a:ext>
            </a:extLst>
          </p:cNvPr>
          <p:cNvSpPr/>
          <p:nvPr/>
        </p:nvSpPr>
        <p:spPr>
          <a:xfrm>
            <a:off x="4343400" y="1524000"/>
            <a:ext cx="3505200" cy="1295400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من خلال النقر بالفأرة في الخلية المراده ثم البدء بكتابة النص عن طريق لوحة المفاتيح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مخطط انسيابي: مستند 2">
            <a:extLst>
              <a:ext uri="{FF2B5EF4-FFF2-40B4-BE49-F238E27FC236}">
                <a16:creationId xmlns:a16="http://schemas.microsoft.com/office/drawing/2014/main" id="{AD54C1CF-52AB-5F43-9F63-E224CB40E734}"/>
              </a:ext>
            </a:extLst>
          </p:cNvPr>
          <p:cNvSpPr/>
          <p:nvPr/>
        </p:nvSpPr>
        <p:spPr>
          <a:xfrm>
            <a:off x="5181600" y="838200"/>
            <a:ext cx="3124200" cy="609600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ln w="24500" cmpd="dbl">
                  <a:noFill/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ثالثاً : ادخال البيانات للجدول </a:t>
            </a:r>
            <a:endParaRPr lang="en-US" sz="2000" b="1" dirty="0">
              <a:ln w="24500" cmpd="dbl">
                <a:noFill/>
                <a:prstDash val="solid"/>
                <a:miter lim="800000"/>
              </a:ln>
              <a:solidFill>
                <a:schemeClr val="accent3">
                  <a:lumMod val="50000"/>
                </a:schemeClr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مخطط انسيابي: مستند 3">
            <a:extLst>
              <a:ext uri="{FF2B5EF4-FFF2-40B4-BE49-F238E27FC236}">
                <a16:creationId xmlns:a16="http://schemas.microsoft.com/office/drawing/2014/main" id="{25BDB12C-F704-F44D-A240-C844725240E6}"/>
              </a:ext>
            </a:extLst>
          </p:cNvPr>
          <p:cNvSpPr/>
          <p:nvPr/>
        </p:nvSpPr>
        <p:spPr>
          <a:xfrm>
            <a:off x="3124200" y="4038600"/>
            <a:ext cx="4648200" cy="1828800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ثلاث طرق للتنقل :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التحريك بمؤشر الفأرة على أي خليه 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استخدام مفتاح  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Tab</a:t>
            </a: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للانتقال بين خلايا الجدول بشكل افقي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استخدام مفاتيح الاسهم للتنقل بين خلايا الجدول حسب ما تريدي .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مخطط انسيابي: مستند 4">
            <a:extLst>
              <a:ext uri="{FF2B5EF4-FFF2-40B4-BE49-F238E27FC236}">
                <a16:creationId xmlns:a16="http://schemas.microsoft.com/office/drawing/2014/main" id="{BEBD9E69-22A1-724A-9BD6-7E75FF102538}"/>
              </a:ext>
            </a:extLst>
          </p:cNvPr>
          <p:cNvSpPr/>
          <p:nvPr/>
        </p:nvSpPr>
        <p:spPr>
          <a:xfrm>
            <a:off x="4572000" y="3124200"/>
            <a:ext cx="3124200" cy="609600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ln w="24500" cmpd="dbl">
                  <a:noFill/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رابعاً : التنقل بين خلايا الجدول </a:t>
            </a:r>
            <a:endParaRPr lang="en-US" sz="2000" b="1" dirty="0">
              <a:ln w="24500" cmpd="dbl">
                <a:noFill/>
                <a:prstDash val="solid"/>
                <a:miter lim="800000"/>
              </a:ln>
              <a:solidFill>
                <a:schemeClr val="accent3">
                  <a:lumMod val="50000"/>
                </a:schemeClr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14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مستند 1">
            <a:extLst>
              <a:ext uri="{FF2B5EF4-FFF2-40B4-BE49-F238E27FC236}">
                <a16:creationId xmlns:a16="http://schemas.microsoft.com/office/drawing/2014/main" id="{3B8D9023-C947-014A-A2DA-F13D88FDBD9B}"/>
              </a:ext>
            </a:extLst>
          </p:cNvPr>
          <p:cNvSpPr/>
          <p:nvPr/>
        </p:nvSpPr>
        <p:spPr>
          <a:xfrm>
            <a:off x="2743200" y="1676400"/>
            <a:ext cx="5562600" cy="2209800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قد نحتاج الى اضافة صف لجدول تم انشائه مسبقاً وذلك عن طريق :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النقر على احدى خلايا الصف/العمود المراد اضافة صف /عمود جديد اليه 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سيظهر تبويب جديد اسمه </a:t>
            </a:r>
            <a:r>
              <a:rPr lang="ar-SA" sz="16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تخطيط ،</a:t>
            </a: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من خلال مجموعة </a:t>
            </a:r>
            <a:r>
              <a:rPr lang="ar-SA" sz="16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صفوف واعمده </a:t>
            </a: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يمكن اضافة ما تريدي كما بالشكل امامك. </a:t>
            </a:r>
          </a:p>
        </p:txBody>
      </p:sp>
      <p:sp>
        <p:nvSpPr>
          <p:cNvPr id="3" name="مخطط انسيابي: مستند 2">
            <a:extLst>
              <a:ext uri="{FF2B5EF4-FFF2-40B4-BE49-F238E27FC236}">
                <a16:creationId xmlns:a16="http://schemas.microsoft.com/office/drawing/2014/main" id="{C7534D34-BCBF-274E-B36F-AD215A2FB95E}"/>
              </a:ext>
            </a:extLst>
          </p:cNvPr>
          <p:cNvSpPr/>
          <p:nvPr/>
        </p:nvSpPr>
        <p:spPr>
          <a:xfrm>
            <a:off x="5105400" y="762000"/>
            <a:ext cx="3124200" cy="609600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ln w="24500" cmpd="dbl">
                  <a:noFill/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خامساً : اضافة صف/ عمود للجدول</a:t>
            </a:r>
            <a:endParaRPr lang="en-US" sz="2000" b="1" dirty="0">
              <a:ln w="24500" cmpd="dbl">
                <a:noFill/>
                <a:prstDash val="solid"/>
                <a:miter lim="800000"/>
              </a:ln>
              <a:solidFill>
                <a:schemeClr val="accent3">
                  <a:lumMod val="50000"/>
                </a:schemeClr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مجموعة 3">
            <a:extLst>
              <a:ext uri="{FF2B5EF4-FFF2-40B4-BE49-F238E27FC236}">
                <a16:creationId xmlns:a16="http://schemas.microsoft.com/office/drawing/2014/main" id="{09E58DF4-FCBE-5145-8F50-9817F24C3B0C}"/>
              </a:ext>
            </a:extLst>
          </p:cNvPr>
          <p:cNvGrpSpPr/>
          <p:nvPr/>
        </p:nvGrpSpPr>
        <p:grpSpPr>
          <a:xfrm>
            <a:off x="1617232" y="3830618"/>
            <a:ext cx="4402567" cy="1752600"/>
            <a:chOff x="1617233" y="3830618"/>
            <a:chExt cx="2590800" cy="1752600"/>
          </a:xfrm>
        </p:grpSpPr>
        <p:cxnSp>
          <p:nvCxnSpPr>
            <p:cNvPr id="5" name="رابط كسهم مستقيم 5">
              <a:extLst>
                <a:ext uri="{FF2B5EF4-FFF2-40B4-BE49-F238E27FC236}">
                  <a16:creationId xmlns:a16="http://schemas.microsoft.com/office/drawing/2014/main" id="{93862873-9EB8-A54D-99F4-983BBFF4D653}"/>
                </a:ext>
              </a:extLst>
            </p:cNvPr>
            <p:cNvCxnSpPr/>
            <p:nvPr/>
          </p:nvCxnSpPr>
          <p:spPr>
            <a:xfrm>
              <a:off x="1617233" y="3830618"/>
              <a:ext cx="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رابط كسهم مستقيم 6">
              <a:extLst>
                <a:ext uri="{FF2B5EF4-FFF2-40B4-BE49-F238E27FC236}">
                  <a16:creationId xmlns:a16="http://schemas.microsoft.com/office/drawing/2014/main" id="{AC003A02-D606-FA47-BC4A-8EC11E0FDDF6}"/>
                </a:ext>
              </a:extLst>
            </p:cNvPr>
            <p:cNvCxnSpPr/>
            <p:nvPr/>
          </p:nvCxnSpPr>
          <p:spPr>
            <a:xfrm flipV="1">
              <a:off x="4208033" y="5278418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93151C08-13C4-9A47-B6AA-FDD0650EB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91000"/>
            <a:ext cx="762952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233DB0-ED3B-6B4A-A249-C68CD5C1C2B9}"/>
              </a:ext>
            </a:extLst>
          </p:cNvPr>
          <p:cNvSpPr txBox="1"/>
          <p:nvPr/>
        </p:nvSpPr>
        <p:spPr>
          <a:xfrm>
            <a:off x="840658" y="5161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5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مستند 1">
            <a:extLst>
              <a:ext uri="{FF2B5EF4-FFF2-40B4-BE49-F238E27FC236}">
                <a16:creationId xmlns:a16="http://schemas.microsoft.com/office/drawing/2014/main" id="{F925AE15-98CC-394F-BB41-352438F6582C}"/>
              </a:ext>
            </a:extLst>
          </p:cNvPr>
          <p:cNvSpPr/>
          <p:nvPr/>
        </p:nvSpPr>
        <p:spPr>
          <a:xfrm>
            <a:off x="3810000" y="1676400"/>
            <a:ext cx="4495800" cy="2209800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لعمل ذلك :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النقر على احدى خلايا الصف/العمود المراد حذف صف /عمود منه 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سيظهر تبويب جديد اسمه </a:t>
            </a:r>
            <a:r>
              <a:rPr lang="ar-SA" sz="16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تخطيط ،</a:t>
            </a: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من خلال مجموعة </a:t>
            </a:r>
            <a:r>
              <a:rPr lang="ar-SA" sz="16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صفوف واعمده </a:t>
            </a:r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يتم النقر على حذف ثم تختاري اعمدة او صفوف كما بالشكل أمامك . </a:t>
            </a:r>
          </a:p>
        </p:txBody>
      </p:sp>
      <p:sp>
        <p:nvSpPr>
          <p:cNvPr id="3" name="مخطط انسيابي: مستند 2">
            <a:extLst>
              <a:ext uri="{FF2B5EF4-FFF2-40B4-BE49-F238E27FC236}">
                <a16:creationId xmlns:a16="http://schemas.microsoft.com/office/drawing/2014/main" id="{EA261F7D-ADA6-4B43-8685-22F8BC43F412}"/>
              </a:ext>
            </a:extLst>
          </p:cNvPr>
          <p:cNvSpPr/>
          <p:nvPr/>
        </p:nvSpPr>
        <p:spPr>
          <a:xfrm>
            <a:off x="5105400" y="762000"/>
            <a:ext cx="3124200" cy="609600"/>
          </a:xfrm>
          <a:prstGeom prst="flowChartDocumen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ln w="24500" cmpd="dbl">
                  <a:noFill/>
                  <a:prstDash val="solid"/>
                  <a:miter lim="800000"/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سادساً: حذف صف / عمود من الجدول</a:t>
            </a:r>
            <a:endParaRPr lang="en-US" sz="2000" b="1" dirty="0">
              <a:ln w="24500" cmpd="dbl">
                <a:noFill/>
                <a:prstDash val="solid"/>
                <a:miter lim="800000"/>
              </a:ln>
              <a:solidFill>
                <a:schemeClr val="accent3">
                  <a:lumMod val="50000"/>
                </a:schemeClr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0D25F1-767A-D143-A997-EEA231F8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47500" t="4000" r="625" b="79000"/>
          <a:stretch>
            <a:fillRect/>
          </a:stretch>
        </p:blipFill>
        <p:spPr bwMode="auto">
          <a:xfrm>
            <a:off x="838200" y="4267200"/>
            <a:ext cx="6324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مجموعة 7">
            <a:extLst>
              <a:ext uri="{FF2B5EF4-FFF2-40B4-BE49-F238E27FC236}">
                <a16:creationId xmlns:a16="http://schemas.microsoft.com/office/drawing/2014/main" id="{BE851B26-1CBB-704D-A7A2-A6D4385331FC}"/>
              </a:ext>
            </a:extLst>
          </p:cNvPr>
          <p:cNvGrpSpPr/>
          <p:nvPr/>
        </p:nvGrpSpPr>
        <p:grpSpPr>
          <a:xfrm>
            <a:off x="1371600" y="3886200"/>
            <a:ext cx="3733800" cy="1905000"/>
            <a:chOff x="1371600" y="3886200"/>
            <a:chExt cx="3733800" cy="1905000"/>
          </a:xfrm>
        </p:grpSpPr>
        <p:cxnSp>
          <p:nvCxnSpPr>
            <p:cNvPr id="6" name="رابط كسهم مستقيم 4">
              <a:extLst>
                <a:ext uri="{FF2B5EF4-FFF2-40B4-BE49-F238E27FC236}">
                  <a16:creationId xmlns:a16="http://schemas.microsoft.com/office/drawing/2014/main" id="{0EEEB1AC-9693-1744-BBE0-9087F0710AED}"/>
                </a:ext>
              </a:extLst>
            </p:cNvPr>
            <p:cNvCxnSpPr/>
            <p:nvPr/>
          </p:nvCxnSpPr>
          <p:spPr>
            <a:xfrm>
              <a:off x="1371600" y="3886200"/>
              <a:ext cx="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رابط كسهم مستقيم 5">
              <a:extLst>
                <a:ext uri="{FF2B5EF4-FFF2-40B4-BE49-F238E27FC236}">
                  <a16:creationId xmlns:a16="http://schemas.microsoft.com/office/drawing/2014/main" id="{81891A1E-0381-7B4A-A4A1-02B2DD2A7E38}"/>
                </a:ext>
              </a:extLst>
            </p:cNvPr>
            <p:cNvCxnSpPr/>
            <p:nvPr/>
          </p:nvCxnSpPr>
          <p:spPr>
            <a:xfrm flipV="1">
              <a:off x="5105400" y="54864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53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>
            <a:extLst>
              <a:ext uri="{FF2B5EF4-FFF2-40B4-BE49-F238E27FC236}">
                <a16:creationId xmlns:a16="http://schemas.microsoft.com/office/drawing/2014/main" id="{E127AFEB-A37F-964F-AB4A-835D635D0229}"/>
              </a:ext>
            </a:extLst>
          </p:cNvPr>
          <p:cNvSpPr txBox="1">
            <a:spLocks/>
          </p:cNvSpPr>
          <p:nvPr/>
        </p:nvSpPr>
        <p:spPr>
          <a:xfrm>
            <a:off x="2295842" y="1536704"/>
            <a:ext cx="5943600" cy="6858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lvl="0" indent="-342900" algn="ctr" defTabSz="914400">
              <a:spcBef>
                <a:spcPct val="20000"/>
              </a:spcBef>
              <a:defRPr/>
            </a:pPr>
            <a:r>
              <a:rPr lang="ar-SA" sz="4400" dirty="0">
                <a:ln w="24500" cmpd="dbl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Hacen Samra" pitchFamily="2" charset="-78"/>
                <a:cs typeface="Hacen Samra" pitchFamily="2" charset="-78"/>
              </a:rPr>
              <a:t>تنسيق الجداول</a:t>
            </a:r>
            <a:endParaRPr lang="en-US" sz="4000" dirty="0">
              <a:ln w="24500" cmpd="dbl">
                <a:solidFill>
                  <a:schemeClr val="bg2">
                    <a:lumMod val="10000"/>
                  </a:schemeClr>
                </a:solidFill>
                <a:prstDash val="solid"/>
                <a:miter lim="800000"/>
              </a:ln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عنصر نائب للنص 2">
            <a:extLst>
              <a:ext uri="{FF2B5EF4-FFF2-40B4-BE49-F238E27FC236}">
                <a16:creationId xmlns:a16="http://schemas.microsoft.com/office/drawing/2014/main" id="{ACE2A0FE-7C3D-9741-8B5F-F794328B00B5}"/>
              </a:ext>
            </a:extLst>
          </p:cNvPr>
          <p:cNvSpPr txBox="1">
            <a:spLocks/>
          </p:cNvSpPr>
          <p:nvPr/>
        </p:nvSpPr>
        <p:spPr>
          <a:xfrm>
            <a:off x="6076156" y="856619"/>
            <a:ext cx="3276600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merican Typewriter" panose="02090604020004020304" pitchFamily="18" charset="77"/>
                <a:ea typeface="+mj-ea"/>
                <a:cs typeface="Aldhabi" panose="01000000000000000000" pitchFamily="2" charset="-78"/>
              </a:rPr>
              <a:t>التدريب الثامن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merican Typewriter" panose="02090604020004020304" pitchFamily="18" charset="77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CE1D3-ACA5-1947-BFDE-999E5337B072}"/>
              </a:ext>
            </a:extLst>
          </p:cNvPr>
          <p:cNvSpPr/>
          <p:nvPr/>
        </p:nvSpPr>
        <p:spPr>
          <a:xfrm>
            <a:off x="3256756" y="1988189"/>
            <a:ext cx="6096000" cy="3359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	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دمج الخلايا.</a:t>
            </a:r>
            <a:b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</a:b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ضبط عرض العمود، وارتفاع الصف.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ضبط محاذاة الخلية.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☂تغيير نمط حدود الجدول.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اضافة لون تظليل لخلايا الجدول.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استخدام أنماط تنسيق الجدول التلقائي.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803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ذو زوايا قطرية مستديرة 3">
            <a:extLst>
              <a:ext uri="{FF2B5EF4-FFF2-40B4-BE49-F238E27FC236}">
                <a16:creationId xmlns:a16="http://schemas.microsoft.com/office/drawing/2014/main" id="{05FA75FC-5DF7-1146-A12F-EBFFEC1E8063}"/>
              </a:ext>
            </a:extLst>
          </p:cNvPr>
          <p:cNvSpPr/>
          <p:nvPr/>
        </p:nvSpPr>
        <p:spPr>
          <a:xfrm>
            <a:off x="5562600" y="457200"/>
            <a:ext cx="2514600" cy="838200"/>
          </a:xfrm>
          <a:prstGeom prst="round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rgbClr val="008000"/>
                </a:solidFill>
                <a:latin typeface="ae_Sindibad" pitchFamily="18" charset="-78"/>
                <a:cs typeface="ae_Sindibad" pitchFamily="18" charset="-78"/>
              </a:rPr>
              <a:t>أولا : دمج الخلايا</a:t>
            </a:r>
            <a:endParaRPr lang="en-US" b="1" dirty="0">
              <a:solidFill>
                <a:srgbClr val="008000"/>
              </a:solidFill>
              <a:latin typeface="ae_Sindibad" pitchFamily="18" charset="-78"/>
              <a:cs typeface="ae_Sindibad" pitchFamily="18" charset="-78"/>
            </a:endParaRPr>
          </a:p>
        </p:txBody>
      </p:sp>
      <p:sp>
        <p:nvSpPr>
          <p:cNvPr id="3" name="مستطيل ذو زوايا قطرية مستديرة 5">
            <a:extLst>
              <a:ext uri="{FF2B5EF4-FFF2-40B4-BE49-F238E27FC236}">
                <a16:creationId xmlns:a16="http://schemas.microsoft.com/office/drawing/2014/main" id="{D67BC87A-9AD0-AC4D-8022-F9A3028A9E4D}"/>
              </a:ext>
            </a:extLst>
          </p:cNvPr>
          <p:cNvSpPr/>
          <p:nvPr/>
        </p:nvSpPr>
        <p:spPr>
          <a:xfrm>
            <a:off x="2743200" y="1676400"/>
            <a:ext cx="5181600" cy="1905000"/>
          </a:xfrm>
          <a:prstGeom prst="round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عندما نريد دمج خليتين في جدول لتصبح خلية واحدة نتبع التالي :</a:t>
            </a:r>
          </a:p>
          <a:p>
            <a:pPr algn="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تحديد الخلايا المراد دمجها ثم من خلال تبويب </a:t>
            </a:r>
            <a:r>
              <a:rPr lang="ar-SA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تخطيط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يتم النقر على دمج الخلايا.</a:t>
            </a:r>
          </a:p>
        </p:txBody>
      </p:sp>
      <p:grpSp>
        <p:nvGrpSpPr>
          <p:cNvPr id="4" name="مجموعة 12">
            <a:extLst>
              <a:ext uri="{FF2B5EF4-FFF2-40B4-BE49-F238E27FC236}">
                <a16:creationId xmlns:a16="http://schemas.microsoft.com/office/drawing/2014/main" id="{B993C79F-D20C-FF43-8C2F-4D3EBCCC498B}"/>
              </a:ext>
            </a:extLst>
          </p:cNvPr>
          <p:cNvGrpSpPr/>
          <p:nvPr/>
        </p:nvGrpSpPr>
        <p:grpSpPr>
          <a:xfrm>
            <a:off x="1219200" y="3733800"/>
            <a:ext cx="6400800" cy="1676400"/>
            <a:chOff x="609600" y="4191000"/>
            <a:chExt cx="6400800" cy="1676400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36C4DBA0-53AA-8740-AD03-F555AE8EC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47500" t="3000" b="82000"/>
            <a:stretch>
              <a:fillRect/>
            </a:stretch>
          </p:blipFill>
          <p:spPr bwMode="auto">
            <a:xfrm>
              <a:off x="609600" y="4495800"/>
              <a:ext cx="64008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مجموعة 11">
              <a:extLst>
                <a:ext uri="{FF2B5EF4-FFF2-40B4-BE49-F238E27FC236}">
                  <a16:creationId xmlns:a16="http://schemas.microsoft.com/office/drawing/2014/main" id="{CC52F346-C06D-EF4E-8998-0C3CE9BC8CB4}"/>
                </a:ext>
              </a:extLst>
            </p:cNvPr>
            <p:cNvGrpSpPr/>
            <p:nvPr/>
          </p:nvGrpSpPr>
          <p:grpSpPr>
            <a:xfrm>
              <a:off x="914400" y="4191000"/>
              <a:ext cx="2514600" cy="1676400"/>
              <a:chOff x="914400" y="4191000"/>
              <a:chExt cx="2514600" cy="1676400"/>
            </a:xfrm>
          </p:grpSpPr>
          <p:cxnSp>
            <p:nvCxnSpPr>
              <p:cNvPr id="7" name="رابط كسهم مستقيم 7">
                <a:extLst>
                  <a:ext uri="{FF2B5EF4-FFF2-40B4-BE49-F238E27FC236}">
                    <a16:creationId xmlns:a16="http://schemas.microsoft.com/office/drawing/2014/main" id="{BE7F0830-416E-5640-8DC1-9FEB68001A07}"/>
                  </a:ext>
                </a:extLst>
              </p:cNvPr>
              <p:cNvCxnSpPr/>
              <p:nvPr/>
            </p:nvCxnSpPr>
            <p:spPr>
              <a:xfrm>
                <a:off x="914400" y="4191000"/>
                <a:ext cx="0" cy="3810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رابط كسهم مستقيم 8">
                <a:extLst>
                  <a:ext uri="{FF2B5EF4-FFF2-40B4-BE49-F238E27FC236}">
                    <a16:creationId xmlns:a16="http://schemas.microsoft.com/office/drawing/2014/main" id="{1E5E8C30-0D74-244E-8FB6-BD0F00A0FA04}"/>
                  </a:ext>
                </a:extLst>
              </p:cNvPr>
              <p:cNvCxnSpPr/>
              <p:nvPr/>
            </p:nvCxnSpPr>
            <p:spPr>
              <a:xfrm flipV="1">
                <a:off x="3429000" y="5410200"/>
                <a:ext cx="0" cy="457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986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ذو زوايا قطرية مستديرة 3">
            <a:extLst>
              <a:ext uri="{FF2B5EF4-FFF2-40B4-BE49-F238E27FC236}">
                <a16:creationId xmlns:a16="http://schemas.microsoft.com/office/drawing/2014/main" id="{5740FBC7-7B22-F34D-99F4-24946CB4FAA9}"/>
              </a:ext>
            </a:extLst>
          </p:cNvPr>
          <p:cNvSpPr/>
          <p:nvPr/>
        </p:nvSpPr>
        <p:spPr>
          <a:xfrm>
            <a:off x="4191000" y="457200"/>
            <a:ext cx="3886200" cy="609600"/>
          </a:xfrm>
          <a:prstGeom prst="round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rgbClr val="008000"/>
                </a:solidFill>
                <a:latin typeface="ae_Sindibad" pitchFamily="18" charset="-78"/>
                <a:cs typeface="ae_Sindibad" pitchFamily="18" charset="-78"/>
              </a:rPr>
              <a:t>ثانيا : ضبط عرض العمود وارتفاع الصف </a:t>
            </a:r>
            <a:endParaRPr lang="en-US" b="1" dirty="0">
              <a:solidFill>
                <a:srgbClr val="008000"/>
              </a:solidFill>
              <a:latin typeface="ae_Sindibad" pitchFamily="18" charset="-78"/>
              <a:cs typeface="ae_Sindibad" pitchFamily="18" charset="-78"/>
            </a:endParaRPr>
          </a:p>
        </p:txBody>
      </p:sp>
      <p:sp>
        <p:nvSpPr>
          <p:cNvPr id="3" name="مستطيل ذو زوايا قطرية مستديرة 4">
            <a:extLst>
              <a:ext uri="{FF2B5EF4-FFF2-40B4-BE49-F238E27FC236}">
                <a16:creationId xmlns:a16="http://schemas.microsoft.com/office/drawing/2014/main" id="{600AAA2D-8188-A349-939D-008F8499E7BB}"/>
              </a:ext>
            </a:extLst>
          </p:cNvPr>
          <p:cNvSpPr/>
          <p:nvPr/>
        </p:nvSpPr>
        <p:spPr>
          <a:xfrm>
            <a:off x="3505200" y="1295400"/>
            <a:ext cx="4572000" cy="1371600"/>
          </a:xfrm>
          <a:prstGeom prst="round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يتم ذلك عن طريق الخط الفاصل بين الاعمدة او الصفوف و ذلك بسحب مؤشر الفأرة الايسر على هذا الخط الفاصل لتغيير العرض او الارتفاع. </a:t>
            </a:r>
          </a:p>
        </p:txBody>
      </p:sp>
      <p:sp>
        <p:nvSpPr>
          <p:cNvPr id="4" name="مستطيل ذو زوايا قطرية مستديرة 8">
            <a:extLst>
              <a:ext uri="{FF2B5EF4-FFF2-40B4-BE49-F238E27FC236}">
                <a16:creationId xmlns:a16="http://schemas.microsoft.com/office/drawing/2014/main" id="{59F59255-B16B-B549-8091-0488088A4B0A}"/>
              </a:ext>
            </a:extLst>
          </p:cNvPr>
          <p:cNvSpPr/>
          <p:nvPr/>
        </p:nvSpPr>
        <p:spPr>
          <a:xfrm>
            <a:off x="4343400" y="2819400"/>
            <a:ext cx="3581400" cy="685800"/>
          </a:xfrm>
          <a:prstGeom prst="round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b="1" dirty="0">
                <a:solidFill>
                  <a:srgbClr val="008000"/>
                </a:solidFill>
                <a:latin typeface="ae_Sindibad" pitchFamily="18" charset="-78"/>
                <a:cs typeface="ae_Sindibad" pitchFamily="18" charset="-78"/>
              </a:rPr>
              <a:t>ثالثا: ضبط محاذاة الخلية </a:t>
            </a:r>
            <a:endParaRPr lang="en-US" b="1" dirty="0">
              <a:solidFill>
                <a:srgbClr val="008000"/>
              </a:solidFill>
              <a:latin typeface="ae_Sindibad" pitchFamily="18" charset="-78"/>
              <a:cs typeface="ae_Sindibad" pitchFamily="18" charset="-78"/>
            </a:endParaRPr>
          </a:p>
        </p:txBody>
      </p:sp>
      <p:sp>
        <p:nvSpPr>
          <p:cNvPr id="5" name="مستطيل ذو زوايا قطرية مستديرة 9">
            <a:extLst>
              <a:ext uri="{FF2B5EF4-FFF2-40B4-BE49-F238E27FC236}">
                <a16:creationId xmlns:a16="http://schemas.microsoft.com/office/drawing/2014/main" id="{4B83B6E8-FF52-2848-9A77-7D9812A1EC9D}"/>
              </a:ext>
            </a:extLst>
          </p:cNvPr>
          <p:cNvSpPr/>
          <p:nvPr/>
        </p:nvSpPr>
        <p:spPr>
          <a:xfrm>
            <a:off x="1642533" y="3733800"/>
            <a:ext cx="6434667" cy="1371600"/>
          </a:xfrm>
          <a:prstGeom prst="round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اذا اردنا محاذاة النص الموجود داخل خلايا الجدول فيتم ذلك عن طريق :</a:t>
            </a:r>
          </a:p>
          <a:p>
            <a:pPr marL="342900" indent="-342900" algn="r" rtl="1">
              <a:buAutoNum type="arabicPeriod"/>
            </a:pPr>
            <a:r>
              <a:rPr lang="ar-SA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تحديد الجدول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بالكامل أو الخلايا المراده .</a:t>
            </a:r>
          </a:p>
          <a:p>
            <a:pPr marL="342900" indent="-342900" algn="r" rtl="1">
              <a:buAutoNum type="arabicPeriod"/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من تبويب </a:t>
            </a:r>
            <a:r>
              <a:rPr lang="ar-SA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تخطيط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و في مجموعة محاذاة يتم ضبط المحاذاة كما بالشكل التالي :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ACDA619-C276-9F40-A5CF-B0ECE448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0625" t="3000" r="34375" b="80000"/>
          <a:stretch>
            <a:fillRect/>
          </a:stretch>
        </p:blipFill>
        <p:spPr bwMode="auto">
          <a:xfrm>
            <a:off x="762000" y="5257800"/>
            <a:ext cx="5486400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رابط كسهم مستقيم 11">
            <a:extLst>
              <a:ext uri="{FF2B5EF4-FFF2-40B4-BE49-F238E27FC236}">
                <a16:creationId xmlns:a16="http://schemas.microsoft.com/office/drawing/2014/main" id="{D4810F5C-D097-C444-B381-2049F7BCE14D}"/>
              </a:ext>
            </a:extLst>
          </p:cNvPr>
          <p:cNvCxnSpPr/>
          <p:nvPr/>
        </p:nvCxnSpPr>
        <p:spPr>
          <a:xfrm flipV="1">
            <a:off x="3048000" y="6324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4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ذو زوايا قطرية مستديرة 5">
            <a:extLst>
              <a:ext uri="{FF2B5EF4-FFF2-40B4-BE49-F238E27FC236}">
                <a16:creationId xmlns:a16="http://schemas.microsoft.com/office/drawing/2014/main" id="{F09685D8-AD42-FD49-8D83-EDD73C126571}"/>
              </a:ext>
            </a:extLst>
          </p:cNvPr>
          <p:cNvSpPr/>
          <p:nvPr/>
        </p:nvSpPr>
        <p:spPr>
          <a:xfrm>
            <a:off x="4419600" y="609600"/>
            <a:ext cx="3962400" cy="762000"/>
          </a:xfrm>
          <a:prstGeom prst="round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rgbClr val="008000"/>
                </a:solidFill>
              </a:rPr>
              <a:t>رابعاً : تغيير النمط + تظليل + تنسيق الخلايا .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مستطيل ذو زوايا قطرية مستديرة 6">
            <a:extLst>
              <a:ext uri="{FF2B5EF4-FFF2-40B4-BE49-F238E27FC236}">
                <a16:creationId xmlns:a16="http://schemas.microsoft.com/office/drawing/2014/main" id="{13ECA73F-4CBF-DB45-90CB-6D28F387C284}"/>
              </a:ext>
            </a:extLst>
          </p:cNvPr>
          <p:cNvSpPr/>
          <p:nvPr/>
        </p:nvSpPr>
        <p:spPr>
          <a:xfrm>
            <a:off x="3962400" y="1524000"/>
            <a:ext cx="4572000" cy="1371600"/>
          </a:xfrm>
          <a:prstGeom prst="round2Diag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لعمل جميع هذه التنسيقات من خلا تبويب تصميم الذي يظهر بعد </a:t>
            </a:r>
            <a:r>
              <a:rPr lang="ar-SA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تحديد الجدول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، انظري الشكل لمعرفة وظائفها .</a:t>
            </a:r>
          </a:p>
          <a:p>
            <a:pPr algn="r"/>
            <a:endParaRPr lang="ar-SA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FFB2BEB-2143-9045-914C-D90599E6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2500" t="3000" b="83000"/>
          <a:stretch>
            <a:fillRect/>
          </a:stretch>
        </p:blipFill>
        <p:spPr bwMode="auto">
          <a:xfrm>
            <a:off x="685800" y="3810000"/>
            <a:ext cx="7772400" cy="163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مجموعة 8">
            <a:extLst>
              <a:ext uri="{FF2B5EF4-FFF2-40B4-BE49-F238E27FC236}">
                <a16:creationId xmlns:a16="http://schemas.microsoft.com/office/drawing/2014/main" id="{DBB3710F-7C65-7C41-8081-3E6AA7AAE595}"/>
              </a:ext>
            </a:extLst>
          </p:cNvPr>
          <p:cNvGrpSpPr/>
          <p:nvPr/>
        </p:nvGrpSpPr>
        <p:grpSpPr>
          <a:xfrm>
            <a:off x="1371600" y="3352800"/>
            <a:ext cx="2438400" cy="990600"/>
            <a:chOff x="2410691" y="2438400"/>
            <a:chExt cx="1551709" cy="762000"/>
          </a:xfrm>
        </p:grpSpPr>
        <p:sp>
          <p:nvSpPr>
            <p:cNvPr id="6" name="مخطط انسيابي: محطة طرفية 9">
              <a:extLst>
                <a:ext uri="{FF2B5EF4-FFF2-40B4-BE49-F238E27FC236}">
                  <a16:creationId xmlns:a16="http://schemas.microsoft.com/office/drawing/2014/main" id="{B50F10F2-71D1-3E4C-AA1F-C5A0885B3515}"/>
                </a:ext>
              </a:extLst>
            </p:cNvPr>
            <p:cNvSpPr/>
            <p:nvPr/>
          </p:nvSpPr>
          <p:spPr>
            <a:xfrm>
              <a:off x="2410691" y="2438400"/>
              <a:ext cx="1551709" cy="304800"/>
            </a:xfrm>
            <a:prstGeom prst="flowChartTerminator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تعبئة الجدول (تظليل )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7" name="رابط كسهم مستقيم 10">
              <a:extLst>
                <a:ext uri="{FF2B5EF4-FFF2-40B4-BE49-F238E27FC236}">
                  <a16:creationId xmlns:a16="http://schemas.microsoft.com/office/drawing/2014/main" id="{E2CFF9CD-289E-0849-97DD-D81B510183FC}"/>
                </a:ext>
              </a:extLst>
            </p:cNvPr>
            <p:cNvCxnSpPr/>
            <p:nvPr/>
          </p:nvCxnSpPr>
          <p:spPr>
            <a:xfrm>
              <a:off x="3429000" y="2743200"/>
              <a:ext cx="0" cy="457200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رابط كسهم مستقيم 13">
            <a:extLst>
              <a:ext uri="{FF2B5EF4-FFF2-40B4-BE49-F238E27FC236}">
                <a16:creationId xmlns:a16="http://schemas.microsoft.com/office/drawing/2014/main" id="{8CF2263C-7154-F04E-9409-A3A3B8710F5F}"/>
              </a:ext>
            </a:extLst>
          </p:cNvPr>
          <p:cNvCxnSpPr/>
          <p:nvPr/>
        </p:nvCxnSpPr>
        <p:spPr>
          <a:xfrm rot="10800000">
            <a:off x="2971800" y="4800600"/>
            <a:ext cx="0" cy="59436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رابط بشكل مرفق 17">
            <a:extLst>
              <a:ext uri="{FF2B5EF4-FFF2-40B4-BE49-F238E27FC236}">
                <a16:creationId xmlns:a16="http://schemas.microsoft.com/office/drawing/2014/main" id="{5661DC89-8997-0748-A58E-103F13A75B64}"/>
              </a:ext>
            </a:extLst>
          </p:cNvPr>
          <p:cNvCxnSpPr/>
          <p:nvPr/>
        </p:nvCxnSpPr>
        <p:spPr>
          <a:xfrm rot="10800000">
            <a:off x="1676400" y="5334000"/>
            <a:ext cx="457200" cy="25908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مخطط انسيابي: محطة طرفية 18">
            <a:extLst>
              <a:ext uri="{FF2B5EF4-FFF2-40B4-BE49-F238E27FC236}">
                <a16:creationId xmlns:a16="http://schemas.microsoft.com/office/drawing/2014/main" id="{ACCB29D5-9522-D441-B155-0DCD888F72C6}"/>
              </a:ext>
            </a:extLst>
          </p:cNvPr>
          <p:cNvSpPr/>
          <p:nvPr/>
        </p:nvSpPr>
        <p:spPr>
          <a:xfrm>
            <a:off x="2133599" y="5394960"/>
            <a:ext cx="2057401" cy="472440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ar-SA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عمل حدود للجدول مع ضبظ التغييرات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1" name="مجموعة 22">
            <a:extLst>
              <a:ext uri="{FF2B5EF4-FFF2-40B4-BE49-F238E27FC236}">
                <a16:creationId xmlns:a16="http://schemas.microsoft.com/office/drawing/2014/main" id="{98288145-F088-9943-BA2C-238E4DA1F2C7}"/>
              </a:ext>
            </a:extLst>
          </p:cNvPr>
          <p:cNvGrpSpPr/>
          <p:nvPr/>
        </p:nvGrpSpPr>
        <p:grpSpPr>
          <a:xfrm>
            <a:off x="4267200" y="5334000"/>
            <a:ext cx="1752600" cy="914400"/>
            <a:chOff x="4267200" y="5334000"/>
            <a:chExt cx="1752600" cy="914400"/>
          </a:xfrm>
        </p:grpSpPr>
        <p:sp>
          <p:nvSpPr>
            <p:cNvPr id="12" name="مخطط انسيابي: محطة طرفية 19">
              <a:extLst>
                <a:ext uri="{FF2B5EF4-FFF2-40B4-BE49-F238E27FC236}">
                  <a16:creationId xmlns:a16="http://schemas.microsoft.com/office/drawing/2014/main" id="{B604D962-9D68-9145-96EE-8BA9CF0FD279}"/>
                </a:ext>
              </a:extLst>
            </p:cNvPr>
            <p:cNvSpPr/>
            <p:nvPr/>
          </p:nvSpPr>
          <p:spPr>
            <a:xfrm>
              <a:off x="4267200" y="5791200"/>
              <a:ext cx="1752600" cy="457200"/>
            </a:xfrm>
            <a:prstGeom prst="flowChartTerminator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تنسيقات وانماط الجدول الجاهزة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3" name="رابط كسهم مستقيم 20">
              <a:extLst>
                <a:ext uri="{FF2B5EF4-FFF2-40B4-BE49-F238E27FC236}">
                  <a16:creationId xmlns:a16="http://schemas.microsoft.com/office/drawing/2014/main" id="{A93C607E-DA68-384B-8CDA-8F7A1BF11AC4}"/>
                </a:ext>
              </a:extLst>
            </p:cNvPr>
            <p:cNvCxnSpPr/>
            <p:nvPr/>
          </p:nvCxnSpPr>
          <p:spPr>
            <a:xfrm flipV="1">
              <a:off x="5105400" y="5334000"/>
              <a:ext cx="0" cy="472440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928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>
            <a:extLst>
              <a:ext uri="{FF2B5EF4-FFF2-40B4-BE49-F238E27FC236}">
                <a16:creationId xmlns:a16="http://schemas.microsoft.com/office/drawing/2014/main" id="{E127AFEB-A37F-964F-AB4A-835D635D0229}"/>
              </a:ext>
            </a:extLst>
          </p:cNvPr>
          <p:cNvSpPr txBox="1">
            <a:spLocks/>
          </p:cNvSpPr>
          <p:nvPr/>
        </p:nvSpPr>
        <p:spPr>
          <a:xfrm>
            <a:off x="2295842" y="1536704"/>
            <a:ext cx="5943600" cy="6858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ar-SA" sz="4400" b="1" i="0" u="none" strike="noStrike" kern="1200" cap="none" spc="0" normalizeH="0" baseline="0" noProof="0" dirty="0"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  <a:solidFill>
                  <a:srgbClr val="993366"/>
                </a:solidFill>
                <a:effectLst/>
                <a:uLnTx/>
                <a:uFillTx/>
                <a:latin typeface="Hacen Samra" pitchFamily="2" charset="-78"/>
                <a:ea typeface="+mn-ea"/>
                <a:cs typeface="Hacen Samra" pitchFamily="2" charset="-78"/>
              </a:rPr>
              <a:t>التعامل مع النصوص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  <a:solidFill>
                <a:srgbClr val="99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عنصر نائب للنص 2">
            <a:extLst>
              <a:ext uri="{FF2B5EF4-FFF2-40B4-BE49-F238E27FC236}">
                <a16:creationId xmlns:a16="http://schemas.microsoft.com/office/drawing/2014/main" id="{ACE2A0FE-7C3D-9741-8B5F-F794328B00B5}"/>
              </a:ext>
            </a:extLst>
          </p:cNvPr>
          <p:cNvSpPr txBox="1">
            <a:spLocks/>
          </p:cNvSpPr>
          <p:nvPr/>
        </p:nvSpPr>
        <p:spPr>
          <a:xfrm>
            <a:off x="6076156" y="856619"/>
            <a:ext cx="3276600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merican Typewriter" panose="02090604020004020304" pitchFamily="18" charset="77"/>
                <a:ea typeface="+mj-ea"/>
                <a:cs typeface="Aldhabi" panose="01000000000000000000" pitchFamily="2" charset="-78"/>
              </a:rPr>
              <a:t>التدريب الثاني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merican Typewriter" panose="02090604020004020304" pitchFamily="18" charset="77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CE1D3-ACA5-1947-BFDE-999E5337B072}"/>
              </a:ext>
            </a:extLst>
          </p:cNvPr>
          <p:cNvSpPr/>
          <p:nvPr/>
        </p:nvSpPr>
        <p:spPr>
          <a:xfrm>
            <a:off x="3256756" y="1988189"/>
            <a:ext cx="6096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	</a:t>
            </a:r>
            <a:endParaRPr lang="ar-SA" sz="2000" b="1" dirty="0">
              <a:solidFill>
                <a:schemeClr val="tx1">
                  <a:lumMod val="95000"/>
                  <a:lumOff val="5000"/>
                </a:schemeClr>
              </a:solidFill>
              <a:latin typeface="MS PMincho"/>
              <a:ea typeface="MS PMincho"/>
            </a:endParaRPr>
          </a:p>
          <a:p>
            <a:pPr algn="r">
              <a:lnSpc>
                <a:spcPct val="150000"/>
              </a:lnSpc>
            </a:pP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</a:t>
            </a: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تحديد النص .</a:t>
            </a:r>
          </a:p>
          <a:p>
            <a:pPr algn="r">
              <a:lnSpc>
                <a:spcPct val="150000"/>
              </a:lnSpc>
            </a:pP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نسخ النص.</a:t>
            </a:r>
          </a:p>
          <a:p>
            <a:pPr algn="r">
              <a:lnSpc>
                <a:spcPct val="150000"/>
              </a:lnSpc>
            </a:pP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			☂ حذف النص.</a:t>
            </a:r>
          </a:p>
          <a:p>
            <a:pPr algn="r">
              <a:lnSpc>
                <a:spcPct val="150000"/>
              </a:lnSpc>
            </a:pP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البحث و الاستبدال.</a:t>
            </a:r>
          </a:p>
          <a:p>
            <a:pPr algn="r">
              <a:lnSpc>
                <a:spcPct val="150000"/>
              </a:lnSpc>
            </a:pP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التراجع عن اجراء </a:t>
            </a: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نقل النص. </a:t>
            </a: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أو الغاء التراجع.</a:t>
            </a:r>
          </a:p>
          <a:p>
            <a:pPr algn="r">
              <a:lnSpc>
                <a:spcPct val="150000"/>
              </a:lnSpc>
            </a:pPr>
            <a:r>
              <a:rPr lang="ar-SA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التدقيق الاملائي و النحوي.</a:t>
            </a:r>
          </a:p>
          <a:p>
            <a:pPr algn="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9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>
            <a:extLst>
              <a:ext uri="{FF2B5EF4-FFF2-40B4-BE49-F238E27FC236}">
                <a16:creationId xmlns:a16="http://schemas.microsoft.com/office/drawing/2014/main" id="{E127AFEB-A37F-964F-AB4A-835D635D0229}"/>
              </a:ext>
            </a:extLst>
          </p:cNvPr>
          <p:cNvSpPr txBox="1">
            <a:spLocks/>
          </p:cNvSpPr>
          <p:nvPr/>
        </p:nvSpPr>
        <p:spPr>
          <a:xfrm>
            <a:off x="2295842" y="1536704"/>
            <a:ext cx="5943600" cy="6858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lvl="0" indent="-342900" algn="ctr" defTabSz="914400">
              <a:spcBef>
                <a:spcPct val="20000"/>
              </a:spcBef>
              <a:defRPr/>
            </a:pPr>
            <a:r>
              <a:rPr lang="ar-SA" sz="4400" dirty="0">
                <a:ln w="24500" cmpd="dbl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Hacen Samra" pitchFamily="2" charset="-78"/>
                <a:cs typeface="Hacen Samra" pitchFamily="2" charset="-78"/>
              </a:rPr>
              <a:t>اعداد المستند</a:t>
            </a:r>
          </a:p>
        </p:txBody>
      </p:sp>
      <p:sp>
        <p:nvSpPr>
          <p:cNvPr id="5" name="عنصر نائب للنص 2">
            <a:extLst>
              <a:ext uri="{FF2B5EF4-FFF2-40B4-BE49-F238E27FC236}">
                <a16:creationId xmlns:a16="http://schemas.microsoft.com/office/drawing/2014/main" id="{ACE2A0FE-7C3D-9741-8B5F-F794328B00B5}"/>
              </a:ext>
            </a:extLst>
          </p:cNvPr>
          <p:cNvSpPr txBox="1">
            <a:spLocks/>
          </p:cNvSpPr>
          <p:nvPr/>
        </p:nvSpPr>
        <p:spPr>
          <a:xfrm>
            <a:off x="6076156" y="856619"/>
            <a:ext cx="3276600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merican Typewriter" panose="02090604020004020304" pitchFamily="18" charset="77"/>
                <a:ea typeface="+mj-ea"/>
                <a:cs typeface="Aldhabi" panose="01000000000000000000" pitchFamily="2" charset="-78"/>
              </a:rPr>
              <a:t>التدريب التاسع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merican Typewriter" panose="02090604020004020304" pitchFamily="18" charset="77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CE1D3-ACA5-1947-BFDE-999E5337B072}"/>
              </a:ext>
            </a:extLst>
          </p:cNvPr>
          <p:cNvSpPr/>
          <p:nvPr/>
        </p:nvSpPr>
        <p:spPr>
          <a:xfrm>
            <a:off x="3256756" y="1988189"/>
            <a:ext cx="6096000" cy="16978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	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رأس و تذييل الصفحة.</a:t>
            </a:r>
            <a:b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</a:b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ارقام الصفحات.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79497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مخدوش من كلا الطرفين 1">
            <a:extLst>
              <a:ext uri="{FF2B5EF4-FFF2-40B4-BE49-F238E27FC236}">
                <a16:creationId xmlns:a16="http://schemas.microsoft.com/office/drawing/2014/main" id="{6F632C05-2E19-4049-9F2A-9BD211A73BFF}"/>
              </a:ext>
            </a:extLst>
          </p:cNvPr>
          <p:cNvSpPr/>
          <p:nvPr/>
        </p:nvSpPr>
        <p:spPr>
          <a:xfrm>
            <a:off x="4724400" y="228600"/>
            <a:ext cx="4038600" cy="838200"/>
          </a:xfrm>
          <a:prstGeom prst="snip2Same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rgbClr val="C00000"/>
                </a:solidFill>
                <a:latin typeface="MS PMincho"/>
                <a:ea typeface="MS PMincho"/>
                <a:cs typeface="ae_Sindibad" pitchFamily="18" charset="-78"/>
              </a:rPr>
              <a:t>✿</a:t>
            </a:r>
            <a:r>
              <a:rPr lang="ar-SA" b="1" dirty="0">
                <a:solidFill>
                  <a:srgbClr val="C00000"/>
                </a:solidFill>
                <a:latin typeface="ae_Sindibad" pitchFamily="18" charset="-78"/>
                <a:cs typeface="ae_Sindibad" pitchFamily="18" charset="-78"/>
              </a:rPr>
              <a:t>رأس و تذييل الصفحة + رقم الصفحات</a:t>
            </a:r>
            <a:endParaRPr lang="en-US" b="1" dirty="0">
              <a:solidFill>
                <a:srgbClr val="C00000"/>
              </a:solidFill>
              <a:latin typeface="ae_Sindibad" pitchFamily="18" charset="-78"/>
              <a:cs typeface="ae_Sindibad" pitchFamily="18" charset="-78"/>
            </a:endParaRPr>
          </a:p>
        </p:txBody>
      </p:sp>
      <p:sp>
        <p:nvSpPr>
          <p:cNvPr id="3" name="مستطيل مخدوش من كلا الطرفين 2">
            <a:extLst>
              <a:ext uri="{FF2B5EF4-FFF2-40B4-BE49-F238E27FC236}">
                <a16:creationId xmlns:a16="http://schemas.microsoft.com/office/drawing/2014/main" id="{08866967-FD32-524D-8010-21D9C466B93A}"/>
              </a:ext>
            </a:extLst>
          </p:cNvPr>
          <p:cNvSpPr/>
          <p:nvPr/>
        </p:nvSpPr>
        <p:spPr>
          <a:xfrm>
            <a:off x="4648200" y="1143000"/>
            <a:ext cx="4191000" cy="2667000"/>
          </a:xfrm>
          <a:prstGeom prst="snip2SameRect">
            <a:avLst>
              <a:gd name="adj1" fmla="val 16667"/>
              <a:gd name="adj2" fmla="val 0"/>
            </a:avLst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sz="1600" b="1" dirty="0">
                <a:solidFill>
                  <a:srgbClr val="0070C0"/>
                </a:solidFill>
                <a:latin typeface="ae_Sindibad" pitchFamily="18" charset="-78"/>
                <a:cs typeface="ae_Sindibad" pitchFamily="18" charset="-78"/>
              </a:rPr>
              <a:t>رأس و تذييل الصفحة : </a:t>
            </a:r>
          </a:p>
          <a:p>
            <a:pPr algn="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e_Sindibad" pitchFamily="18" charset="-78"/>
              </a:rPr>
              <a:t>يمكن انشاء نصوص و صور تتكرر في اعلى واسفل جميع صفحات المستند الذي تعملين عليه وذلك باستخدام خاصية الرأس التذييل </a:t>
            </a:r>
          </a:p>
          <a:p>
            <a:pPr algn="r"/>
            <a:r>
              <a:rPr lang="ar-SA" sz="1600" b="1" dirty="0">
                <a:solidFill>
                  <a:srgbClr val="0070C0"/>
                </a:solidFill>
                <a:latin typeface="ae_Sindibad" pitchFamily="18" charset="-78"/>
                <a:cs typeface="ae_Sindibad" pitchFamily="18" charset="-78"/>
              </a:rPr>
              <a:t>ارقام الصفحات : </a:t>
            </a:r>
          </a:p>
          <a:p>
            <a:pPr algn="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e_Sindibad" pitchFamily="18" charset="-78"/>
              </a:rPr>
              <a:t>يمكن اضافة رقم الصفحة بشكل تلقائي في اعلى أو أسفل أو يمين أو يسار أو وسط الصفحة .</a:t>
            </a:r>
          </a:p>
          <a:p>
            <a:pPr algn="r"/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e_Sindibad" pitchFamily="18" charset="-78"/>
              </a:rPr>
              <a:t>انظري الشكل لمعرفة هذه الخواص .</a:t>
            </a:r>
          </a:p>
          <a:p>
            <a:pPr algn="r"/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ae_Sindibad" pitchFamily="18" charset="-78"/>
            </a:endParaRPr>
          </a:p>
        </p:txBody>
      </p:sp>
      <p:grpSp>
        <p:nvGrpSpPr>
          <p:cNvPr id="4" name="مجموعة 23">
            <a:extLst>
              <a:ext uri="{FF2B5EF4-FFF2-40B4-BE49-F238E27FC236}">
                <a16:creationId xmlns:a16="http://schemas.microsoft.com/office/drawing/2014/main" id="{3A0296CB-A377-9F4D-865F-171D8746EC72}"/>
              </a:ext>
            </a:extLst>
          </p:cNvPr>
          <p:cNvGrpSpPr/>
          <p:nvPr/>
        </p:nvGrpSpPr>
        <p:grpSpPr>
          <a:xfrm>
            <a:off x="304798" y="1066800"/>
            <a:ext cx="8534402" cy="5410200"/>
            <a:chOff x="304798" y="1066800"/>
            <a:chExt cx="8534402" cy="5410200"/>
          </a:xfrm>
        </p:grpSpPr>
        <p:grpSp>
          <p:nvGrpSpPr>
            <p:cNvPr id="5" name="مجموعة 18">
              <a:extLst>
                <a:ext uri="{FF2B5EF4-FFF2-40B4-BE49-F238E27FC236}">
                  <a16:creationId xmlns:a16="http://schemas.microsoft.com/office/drawing/2014/main" id="{40780BE5-2A6D-3443-8DE8-7D227658F2A7}"/>
                </a:ext>
              </a:extLst>
            </p:cNvPr>
            <p:cNvGrpSpPr/>
            <p:nvPr/>
          </p:nvGrpSpPr>
          <p:grpSpPr>
            <a:xfrm>
              <a:off x="304798" y="3642363"/>
              <a:ext cx="8534402" cy="2834637"/>
              <a:chOff x="228598" y="3870963"/>
              <a:chExt cx="8534402" cy="283463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2B7BF818-C764-1644-99ED-7FD933DA31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1000" y="4572000"/>
                <a:ext cx="8382000" cy="1600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" name="مجموعة 12">
                <a:extLst>
                  <a:ext uri="{FF2B5EF4-FFF2-40B4-BE49-F238E27FC236}">
                    <a16:creationId xmlns:a16="http://schemas.microsoft.com/office/drawing/2014/main" id="{79769F1B-56D5-A94C-AB37-3D95D4DC381C}"/>
                  </a:ext>
                </a:extLst>
              </p:cNvPr>
              <p:cNvGrpSpPr/>
              <p:nvPr/>
            </p:nvGrpSpPr>
            <p:grpSpPr>
              <a:xfrm>
                <a:off x="838198" y="3870963"/>
                <a:ext cx="2675467" cy="1005837"/>
                <a:chOff x="838198" y="3870963"/>
                <a:chExt cx="2675467" cy="1005837"/>
              </a:xfrm>
            </p:grpSpPr>
            <p:cxnSp>
              <p:nvCxnSpPr>
                <p:cNvPr id="14" name="رابط كسهم مستقيم 7">
                  <a:extLst>
                    <a:ext uri="{FF2B5EF4-FFF2-40B4-BE49-F238E27FC236}">
                      <a16:creationId xmlns:a16="http://schemas.microsoft.com/office/drawing/2014/main" id="{3F1E1EB4-3B7B-CF40-844F-B374D2659C9F}"/>
                    </a:ext>
                  </a:extLst>
                </p:cNvPr>
                <p:cNvCxnSpPr/>
                <p:nvPr/>
              </p:nvCxnSpPr>
              <p:spPr>
                <a:xfrm>
                  <a:off x="1295400" y="4267200"/>
                  <a:ext cx="0" cy="6096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مجموعة 9">
                  <a:extLst>
                    <a:ext uri="{FF2B5EF4-FFF2-40B4-BE49-F238E27FC236}">
                      <a16:creationId xmlns:a16="http://schemas.microsoft.com/office/drawing/2014/main" id="{92AD8133-15A5-E245-94CC-251228B0FB4C}"/>
                    </a:ext>
                  </a:extLst>
                </p:cNvPr>
                <p:cNvGrpSpPr/>
                <p:nvPr/>
              </p:nvGrpSpPr>
              <p:grpSpPr>
                <a:xfrm>
                  <a:off x="838198" y="3870963"/>
                  <a:ext cx="2675467" cy="1005837"/>
                  <a:chOff x="2895598" y="2426679"/>
                  <a:chExt cx="1702570" cy="773721"/>
                </a:xfrm>
              </p:grpSpPr>
              <p:sp>
                <p:nvSpPr>
                  <p:cNvPr id="16" name="مخطط انسيابي: محطة طرفية 10">
                    <a:extLst>
                      <a:ext uri="{FF2B5EF4-FFF2-40B4-BE49-F238E27FC236}">
                        <a16:creationId xmlns:a16="http://schemas.microsoft.com/office/drawing/2014/main" id="{5A3417D3-3A09-DE41-9EF4-9D99FC3BEDAF}"/>
                      </a:ext>
                    </a:extLst>
                  </p:cNvPr>
                  <p:cNvSpPr/>
                  <p:nvPr/>
                </p:nvSpPr>
                <p:spPr>
                  <a:xfrm>
                    <a:off x="2895598" y="2426679"/>
                    <a:ext cx="1702570" cy="316522"/>
                  </a:xfrm>
                  <a:prstGeom prst="flowChartTerminator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ar-SA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ادراج رأس و تذييل الصفحة</a:t>
                    </a:r>
                    <a:endParaRPr lang="en-US" sz="1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" name="رابط كسهم مستقيم 11">
                    <a:extLst>
                      <a:ext uri="{FF2B5EF4-FFF2-40B4-BE49-F238E27FC236}">
                        <a16:creationId xmlns:a16="http://schemas.microsoft.com/office/drawing/2014/main" id="{F432E5CD-35CB-7940-B628-A99CFADE5ED9}"/>
                      </a:ext>
                    </a:extLst>
                  </p:cNvPr>
                  <p:cNvCxnSpPr/>
                  <p:nvPr/>
                </p:nvCxnSpPr>
                <p:spPr>
                  <a:xfrm>
                    <a:off x="3429000" y="2743200"/>
                    <a:ext cx="0" cy="45720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مجموعة 14">
                <a:extLst>
                  <a:ext uri="{FF2B5EF4-FFF2-40B4-BE49-F238E27FC236}">
                    <a16:creationId xmlns:a16="http://schemas.microsoft.com/office/drawing/2014/main" id="{690E50EB-D3A0-0145-88F7-ED0D29A73BBB}"/>
                  </a:ext>
                </a:extLst>
              </p:cNvPr>
              <p:cNvGrpSpPr/>
              <p:nvPr/>
            </p:nvGrpSpPr>
            <p:grpSpPr>
              <a:xfrm>
                <a:off x="228598" y="5715000"/>
                <a:ext cx="2573867" cy="990600"/>
                <a:chOff x="4267199" y="5334000"/>
                <a:chExt cx="2367958" cy="914400"/>
              </a:xfrm>
            </p:grpSpPr>
            <p:sp>
              <p:nvSpPr>
                <p:cNvPr id="12" name="مخطط انسيابي: محطة طرفية 15">
                  <a:extLst>
                    <a:ext uri="{FF2B5EF4-FFF2-40B4-BE49-F238E27FC236}">
                      <a16:creationId xmlns:a16="http://schemas.microsoft.com/office/drawing/2014/main" id="{587C03B3-2639-4844-976A-E6CAB1351F8D}"/>
                    </a:ext>
                  </a:extLst>
                </p:cNvPr>
                <p:cNvSpPr/>
                <p:nvPr/>
              </p:nvSpPr>
              <p:spPr>
                <a:xfrm>
                  <a:off x="4267199" y="5791200"/>
                  <a:ext cx="2367958" cy="457200"/>
                </a:xfrm>
                <a:prstGeom prst="flowChartTerminator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ar-SA" sz="1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ادراج ارقام للصفحات </a:t>
                  </a:r>
                  <a:endPara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cxnSp>
              <p:nvCxnSpPr>
                <p:cNvPr id="13" name="رابط كسهم مستقيم 16">
                  <a:extLst>
                    <a:ext uri="{FF2B5EF4-FFF2-40B4-BE49-F238E27FC236}">
                      <a16:creationId xmlns:a16="http://schemas.microsoft.com/office/drawing/2014/main" id="{EA8427EC-8156-FA4B-89C6-57DA3900AA4B}"/>
                    </a:ext>
                  </a:extLst>
                </p:cNvPr>
                <p:cNvCxnSpPr/>
                <p:nvPr/>
              </p:nvCxnSpPr>
              <p:spPr>
                <a:xfrm flipV="1">
                  <a:off x="4687824" y="5334000"/>
                  <a:ext cx="0" cy="472440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رابط كسهم مستقيم 17">
                <a:extLst>
                  <a:ext uri="{FF2B5EF4-FFF2-40B4-BE49-F238E27FC236}">
                    <a16:creationId xmlns:a16="http://schemas.microsoft.com/office/drawing/2014/main" id="{86F5D3C3-82BA-C642-80CC-3F7F8D29504B}"/>
                  </a:ext>
                </a:extLst>
              </p:cNvPr>
              <p:cNvCxnSpPr/>
              <p:nvPr/>
            </p:nvCxnSpPr>
            <p:spPr>
              <a:xfrm>
                <a:off x="6781800" y="4038600"/>
                <a:ext cx="0" cy="6096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8C9BDB1-1F6A-2A43-A1B7-64300C73E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35625" t="3000" r="50625" b="67000"/>
            <a:stretch>
              <a:fillRect/>
            </a:stretch>
          </p:blipFill>
          <p:spPr bwMode="auto">
            <a:xfrm>
              <a:off x="381000" y="1066800"/>
              <a:ext cx="1676400" cy="2286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7" name="رابط كسهم مستقيم 21">
              <a:extLst>
                <a:ext uri="{FF2B5EF4-FFF2-40B4-BE49-F238E27FC236}">
                  <a16:creationId xmlns:a16="http://schemas.microsoft.com/office/drawing/2014/main" id="{D142D965-2F82-D140-AAC3-8B770C670AF8}"/>
                </a:ext>
              </a:extLst>
            </p:cNvPr>
            <p:cNvCxnSpPr/>
            <p:nvPr/>
          </p:nvCxnSpPr>
          <p:spPr>
            <a:xfrm>
              <a:off x="762000" y="2971800"/>
              <a:ext cx="0" cy="1828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51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>
            <a:extLst>
              <a:ext uri="{FF2B5EF4-FFF2-40B4-BE49-F238E27FC236}">
                <a16:creationId xmlns:a16="http://schemas.microsoft.com/office/drawing/2014/main" id="{E127AFEB-A37F-964F-AB4A-835D635D0229}"/>
              </a:ext>
            </a:extLst>
          </p:cNvPr>
          <p:cNvSpPr txBox="1">
            <a:spLocks/>
          </p:cNvSpPr>
          <p:nvPr/>
        </p:nvSpPr>
        <p:spPr>
          <a:xfrm>
            <a:off x="2295842" y="1536704"/>
            <a:ext cx="5943600" cy="6858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342900" lvl="0" indent="-342900" algn="ctr" defTabSz="914400">
              <a:spcBef>
                <a:spcPct val="20000"/>
              </a:spcBef>
              <a:defRPr/>
            </a:pPr>
            <a:r>
              <a:rPr lang="ar-SA" sz="4400" dirty="0">
                <a:ln w="24500" cmpd="dbl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Hacen Samra" pitchFamily="2" charset="-78"/>
                <a:cs typeface="Hacen Samra" pitchFamily="2" charset="-78"/>
              </a:rPr>
              <a:t>طباعة المستند</a:t>
            </a:r>
          </a:p>
        </p:txBody>
      </p:sp>
      <p:sp>
        <p:nvSpPr>
          <p:cNvPr id="5" name="عنصر نائب للنص 2">
            <a:extLst>
              <a:ext uri="{FF2B5EF4-FFF2-40B4-BE49-F238E27FC236}">
                <a16:creationId xmlns:a16="http://schemas.microsoft.com/office/drawing/2014/main" id="{ACE2A0FE-7C3D-9741-8B5F-F794328B00B5}"/>
              </a:ext>
            </a:extLst>
          </p:cNvPr>
          <p:cNvSpPr txBox="1">
            <a:spLocks/>
          </p:cNvSpPr>
          <p:nvPr/>
        </p:nvSpPr>
        <p:spPr>
          <a:xfrm>
            <a:off x="6076156" y="856619"/>
            <a:ext cx="3276600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merican Typewriter" panose="02090604020004020304" pitchFamily="18" charset="77"/>
                <a:ea typeface="+mj-ea"/>
                <a:cs typeface="Aldhabi" panose="01000000000000000000" pitchFamily="2" charset="-78"/>
              </a:rPr>
              <a:t>التدريب العاشر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merican Typewriter" panose="02090604020004020304" pitchFamily="18" charset="77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CE1D3-ACA5-1947-BFDE-999E5337B072}"/>
              </a:ext>
            </a:extLst>
          </p:cNvPr>
          <p:cNvSpPr/>
          <p:nvPr/>
        </p:nvSpPr>
        <p:spPr>
          <a:xfrm>
            <a:off x="3256756" y="1988189"/>
            <a:ext cx="6096000" cy="21119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	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اعداد هوامش الصفحة.</a:t>
            </a:r>
            <a:b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</a:b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اتجاه الصفحة.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	☂حدود الصفحة</a:t>
            </a:r>
          </a:p>
          <a:p>
            <a:pPr algn="r">
              <a:lnSpc>
                <a:spcPct val="150000"/>
              </a:lnSpc>
            </a:pP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PMincho"/>
                <a:ea typeface="MS PMincho"/>
              </a:rPr>
              <a:t>☂ طباعة المستند</a:t>
            </a:r>
          </a:p>
        </p:txBody>
      </p:sp>
    </p:spTree>
    <p:extLst>
      <p:ext uri="{BB962C8B-B14F-4D97-AF65-F5344CB8AC3E}">
        <p14:creationId xmlns:p14="http://schemas.microsoft.com/office/powerpoint/2010/main" val="220676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إدخال يدوي 1">
            <a:extLst>
              <a:ext uri="{FF2B5EF4-FFF2-40B4-BE49-F238E27FC236}">
                <a16:creationId xmlns:a16="http://schemas.microsoft.com/office/drawing/2014/main" id="{DBCBDBB2-3C14-FD4C-8D83-554A57228CD2}"/>
              </a:ext>
            </a:extLst>
          </p:cNvPr>
          <p:cNvSpPr/>
          <p:nvPr/>
        </p:nvSpPr>
        <p:spPr>
          <a:xfrm>
            <a:off x="5334000" y="838200"/>
            <a:ext cx="2667000" cy="990600"/>
          </a:xfrm>
          <a:prstGeom prst="flowChartManualIn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000" b="1" dirty="0">
                <a:solidFill>
                  <a:srgbClr val="0070C0"/>
                </a:solidFill>
              </a:rPr>
              <a:t>أولا : اعداد هوامش الصفحة 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" name="مخطط انسيابي: إدخال يدوي 2">
            <a:extLst>
              <a:ext uri="{FF2B5EF4-FFF2-40B4-BE49-F238E27FC236}">
                <a16:creationId xmlns:a16="http://schemas.microsoft.com/office/drawing/2014/main" id="{ECDF026C-9AA4-8B4C-BB7E-8D0325A642E9}"/>
              </a:ext>
            </a:extLst>
          </p:cNvPr>
          <p:cNvSpPr/>
          <p:nvPr/>
        </p:nvSpPr>
        <p:spPr>
          <a:xfrm>
            <a:off x="3276600" y="2133600"/>
            <a:ext cx="4800600" cy="2819400"/>
          </a:xfrm>
          <a:prstGeom prst="flowChartManualIn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عندما يكون المستند في عرض تخطيط الطباعه فإننا نشاهد الهوامش ( </a:t>
            </a:r>
            <a:r>
              <a:rPr lang="ar-SA" b="1" dirty="0">
                <a:solidFill>
                  <a:srgbClr val="FF0000"/>
                </a:solidFill>
              </a:rPr>
              <a:t>هي المسافة الخالية التي لا يمكن الكتابة فيها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تحيط بالصفحة من كل الجهات .</a:t>
            </a:r>
          </a:p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للتحكم بإعداداتها نتبع التالي :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40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7">
            <a:extLst>
              <a:ext uri="{FF2B5EF4-FFF2-40B4-BE49-F238E27FC236}">
                <a16:creationId xmlns:a16="http://schemas.microsoft.com/office/drawing/2014/main" id="{C1FAC5AF-5E3A-B246-9E86-B3E06193D706}"/>
              </a:ext>
            </a:extLst>
          </p:cNvPr>
          <p:cNvGrpSpPr/>
          <p:nvPr/>
        </p:nvGrpSpPr>
        <p:grpSpPr>
          <a:xfrm>
            <a:off x="1854200" y="491066"/>
            <a:ext cx="7334250" cy="5410200"/>
            <a:chOff x="533400" y="914400"/>
            <a:chExt cx="7334250" cy="5410200"/>
          </a:xfrm>
        </p:grpSpPr>
        <p:grpSp>
          <p:nvGrpSpPr>
            <p:cNvPr id="3" name="مجموعة 3">
              <a:extLst>
                <a:ext uri="{FF2B5EF4-FFF2-40B4-BE49-F238E27FC236}">
                  <a16:creationId xmlns:a16="http://schemas.microsoft.com/office/drawing/2014/main" id="{B091FA1D-4B47-004B-95F1-CC2F021D60B9}"/>
                </a:ext>
              </a:extLst>
            </p:cNvPr>
            <p:cNvGrpSpPr/>
            <p:nvPr/>
          </p:nvGrpSpPr>
          <p:grpSpPr>
            <a:xfrm>
              <a:off x="533400" y="1447800"/>
              <a:ext cx="7334250" cy="4876800"/>
              <a:chOff x="533400" y="1447800"/>
              <a:chExt cx="7334250" cy="48768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7FC4420-3AE8-1448-9875-B86CE13832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33400" y="1447800"/>
                <a:ext cx="7334250" cy="1398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2D72E17D-EAAE-9342-B26E-8E3805AD13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1250" t="14814" r="10000" b="29000"/>
              <a:stretch>
                <a:fillRect/>
              </a:stretch>
            </p:blipFill>
            <p:spPr bwMode="auto">
              <a:xfrm>
                <a:off x="4495800" y="2438400"/>
                <a:ext cx="2286000" cy="388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4" name="رابط كسهم مستقيم 4">
              <a:extLst>
                <a:ext uri="{FF2B5EF4-FFF2-40B4-BE49-F238E27FC236}">
                  <a16:creationId xmlns:a16="http://schemas.microsoft.com/office/drawing/2014/main" id="{6A3B84FD-2739-4B4A-8A9C-4EECDA76D210}"/>
                </a:ext>
              </a:extLst>
            </p:cNvPr>
            <p:cNvCxnSpPr/>
            <p:nvPr/>
          </p:nvCxnSpPr>
          <p:spPr>
            <a:xfrm>
              <a:off x="6400800" y="1219200"/>
              <a:ext cx="0" cy="5943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رابط كسهم مستقيم 5">
              <a:extLst>
                <a:ext uri="{FF2B5EF4-FFF2-40B4-BE49-F238E27FC236}">
                  <a16:creationId xmlns:a16="http://schemas.microsoft.com/office/drawing/2014/main" id="{E441BF77-0100-5C40-8136-7186C1B8D491}"/>
                </a:ext>
              </a:extLst>
            </p:cNvPr>
            <p:cNvCxnSpPr/>
            <p:nvPr/>
          </p:nvCxnSpPr>
          <p:spPr>
            <a:xfrm>
              <a:off x="5638800" y="914400"/>
              <a:ext cx="0" cy="5943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رابط كسهم مستقيم 6">
              <a:extLst>
                <a:ext uri="{FF2B5EF4-FFF2-40B4-BE49-F238E27FC236}">
                  <a16:creationId xmlns:a16="http://schemas.microsoft.com/office/drawing/2014/main" id="{4C0AC005-3BD0-C943-828A-0A43BE96AF4C}"/>
                </a:ext>
              </a:extLst>
            </p:cNvPr>
            <p:cNvCxnSpPr/>
            <p:nvPr/>
          </p:nvCxnSpPr>
          <p:spPr>
            <a:xfrm>
              <a:off x="6400800" y="5562600"/>
              <a:ext cx="0" cy="5943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" name="مستطيل 9">
            <a:extLst>
              <a:ext uri="{FF2B5EF4-FFF2-40B4-BE49-F238E27FC236}">
                <a16:creationId xmlns:a16="http://schemas.microsoft.com/office/drawing/2014/main" id="{15D54111-CFCC-FF49-A4F0-B62F699A6524}"/>
              </a:ext>
            </a:extLst>
          </p:cNvPr>
          <p:cNvSpPr/>
          <p:nvPr/>
        </p:nvSpPr>
        <p:spPr>
          <a:xfrm>
            <a:off x="6502400" y="6434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dirty="0">
                <a:solidFill>
                  <a:prstClr val="black">
                    <a:lumMod val="95000"/>
                    <a:lumOff val="5000"/>
                  </a:prstClr>
                </a:solidFill>
                <a:latin typeface="MS PMincho"/>
                <a:ea typeface="MS PMincho"/>
              </a:rPr>
              <a:t>❶</a:t>
            </a:r>
            <a:endParaRPr lang="en-US" dirty="0"/>
          </a:p>
        </p:txBody>
      </p:sp>
      <p:sp>
        <p:nvSpPr>
          <p:cNvPr id="10" name="مستطيل 10">
            <a:extLst>
              <a:ext uri="{FF2B5EF4-FFF2-40B4-BE49-F238E27FC236}">
                <a16:creationId xmlns:a16="http://schemas.microsoft.com/office/drawing/2014/main" id="{A4CACE30-4B0C-FE45-9DA3-665B9022E345}"/>
              </a:ext>
            </a:extLst>
          </p:cNvPr>
          <p:cNvSpPr/>
          <p:nvPr/>
        </p:nvSpPr>
        <p:spPr>
          <a:xfrm>
            <a:off x="7340600" y="9482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dirty="0">
                <a:solidFill>
                  <a:prstClr val="black">
                    <a:lumMod val="95000"/>
                    <a:lumOff val="5000"/>
                  </a:prstClr>
                </a:solidFill>
                <a:latin typeface="MS PMincho"/>
                <a:ea typeface="MS PMincho"/>
              </a:rPr>
              <a:t>❷</a:t>
            </a:r>
            <a:endParaRPr lang="en-US" dirty="0"/>
          </a:p>
        </p:txBody>
      </p:sp>
      <p:sp>
        <p:nvSpPr>
          <p:cNvPr id="11" name="مستطيل 11">
            <a:extLst>
              <a:ext uri="{FF2B5EF4-FFF2-40B4-BE49-F238E27FC236}">
                <a16:creationId xmlns:a16="http://schemas.microsoft.com/office/drawing/2014/main" id="{B5063169-337E-AE4A-B511-63209E3738E4}"/>
              </a:ext>
            </a:extLst>
          </p:cNvPr>
          <p:cNvSpPr/>
          <p:nvPr/>
        </p:nvSpPr>
        <p:spPr>
          <a:xfrm>
            <a:off x="6578600" y="55964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dirty="0">
                <a:solidFill>
                  <a:prstClr val="black">
                    <a:lumMod val="95000"/>
                    <a:lumOff val="5000"/>
                  </a:prstClr>
                </a:solidFill>
                <a:latin typeface="MS PMincho"/>
                <a:ea typeface="MS PMincho"/>
              </a:rPr>
              <a:t>❸</a:t>
            </a:r>
            <a:endParaRPr lang="en-US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90DBF94-B61A-4F49-A489-0EA2CBA03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9400" y="2472266"/>
            <a:ext cx="3886200" cy="402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رابط كسهم مستقيم 14">
            <a:extLst>
              <a:ext uri="{FF2B5EF4-FFF2-40B4-BE49-F238E27FC236}">
                <a16:creationId xmlns:a16="http://schemas.microsoft.com/office/drawing/2014/main" id="{32D5125B-F2D3-3C49-AAAF-FB4933ACEE2B}"/>
              </a:ext>
            </a:extLst>
          </p:cNvPr>
          <p:cNvCxnSpPr/>
          <p:nvPr/>
        </p:nvCxnSpPr>
        <p:spPr>
          <a:xfrm>
            <a:off x="1320800" y="2853266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مستطيل ذو زوايا قطرية مستديرة 18">
            <a:extLst>
              <a:ext uri="{FF2B5EF4-FFF2-40B4-BE49-F238E27FC236}">
                <a16:creationId xmlns:a16="http://schemas.microsoft.com/office/drawing/2014/main" id="{D15C675D-345F-3D4E-B8E8-6A29494D9CA8}"/>
              </a:ext>
            </a:extLst>
          </p:cNvPr>
          <p:cNvSpPr/>
          <p:nvPr/>
        </p:nvSpPr>
        <p:spPr>
          <a:xfrm>
            <a:off x="1854200" y="4453466"/>
            <a:ext cx="1371600" cy="1524000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rgbClr val="C00000"/>
                </a:solidFill>
              </a:rPr>
              <a:t>يتم تحديد الهوامش المطلوبة ( أعلى ،أسفل ،أيمن، أيسر)</a:t>
            </a:r>
            <a:endParaRPr 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029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إدخال يدوي 1">
            <a:extLst>
              <a:ext uri="{FF2B5EF4-FFF2-40B4-BE49-F238E27FC236}">
                <a16:creationId xmlns:a16="http://schemas.microsoft.com/office/drawing/2014/main" id="{A8CE5CE4-6A2E-2146-9FE9-DF15C3ADC90A}"/>
              </a:ext>
            </a:extLst>
          </p:cNvPr>
          <p:cNvSpPr/>
          <p:nvPr/>
        </p:nvSpPr>
        <p:spPr>
          <a:xfrm>
            <a:off x="6019800" y="381000"/>
            <a:ext cx="2514600" cy="914400"/>
          </a:xfrm>
          <a:prstGeom prst="flowChartManualIn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400" b="1" dirty="0">
                <a:solidFill>
                  <a:srgbClr val="0070C0"/>
                </a:solidFill>
              </a:rPr>
              <a:t>ثانياً : اتجاه الصفحة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مخطط انسيابي: إدخال يدوي 2">
            <a:extLst>
              <a:ext uri="{FF2B5EF4-FFF2-40B4-BE49-F238E27FC236}">
                <a16:creationId xmlns:a16="http://schemas.microsoft.com/office/drawing/2014/main" id="{CBBD05E2-3000-064E-BAFA-05D22E0AD478}"/>
              </a:ext>
            </a:extLst>
          </p:cNvPr>
          <p:cNvSpPr/>
          <p:nvPr/>
        </p:nvSpPr>
        <p:spPr>
          <a:xfrm>
            <a:off x="4572000" y="1524000"/>
            <a:ext cx="3733800" cy="1447800"/>
          </a:xfrm>
          <a:prstGeom prst="flowChartManualIn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يتم تحديد اتجاه الصفحة أفقي أو عمودي بحيث يتم طباعتها حسب اختيار المستخدم 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" name="مجموعة 7">
            <a:extLst>
              <a:ext uri="{FF2B5EF4-FFF2-40B4-BE49-F238E27FC236}">
                <a16:creationId xmlns:a16="http://schemas.microsoft.com/office/drawing/2014/main" id="{D6DA8746-54A2-3B4D-BDB0-42B58D166B52}"/>
              </a:ext>
            </a:extLst>
          </p:cNvPr>
          <p:cNvGrpSpPr/>
          <p:nvPr/>
        </p:nvGrpSpPr>
        <p:grpSpPr>
          <a:xfrm>
            <a:off x="685800" y="3657600"/>
            <a:ext cx="7334250" cy="2209800"/>
            <a:chOff x="609600" y="4114800"/>
            <a:chExt cx="7334250" cy="2209800"/>
          </a:xfrm>
        </p:grpSpPr>
        <p:grpSp>
          <p:nvGrpSpPr>
            <p:cNvPr id="5" name="مجموعة 5">
              <a:extLst>
                <a:ext uri="{FF2B5EF4-FFF2-40B4-BE49-F238E27FC236}">
                  <a16:creationId xmlns:a16="http://schemas.microsoft.com/office/drawing/2014/main" id="{49FE024D-3575-544C-90FD-EA51FAC8F076}"/>
                </a:ext>
              </a:extLst>
            </p:cNvPr>
            <p:cNvGrpSpPr/>
            <p:nvPr/>
          </p:nvGrpSpPr>
          <p:grpSpPr>
            <a:xfrm>
              <a:off x="609600" y="4343400"/>
              <a:ext cx="7334250" cy="1981200"/>
              <a:chOff x="609600" y="4343400"/>
              <a:chExt cx="7334250" cy="198120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FF35E54-5C80-5D4E-8B23-D3C8892852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09600" y="4343400"/>
                <a:ext cx="7334250" cy="1398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3609AE82-25CB-DD41-A1CE-4EFC4C2672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9375" t="15000" r="13125" b="73000"/>
              <a:stretch>
                <a:fillRect/>
              </a:stretch>
            </p:blipFill>
            <p:spPr bwMode="auto">
              <a:xfrm>
                <a:off x="5486400" y="5410200"/>
                <a:ext cx="91440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6" name="رابط كسهم مستقيم 6">
              <a:extLst>
                <a:ext uri="{FF2B5EF4-FFF2-40B4-BE49-F238E27FC236}">
                  <a16:creationId xmlns:a16="http://schemas.microsoft.com/office/drawing/2014/main" id="{94A86000-269C-9C49-BA17-C1BBED25EAE4}"/>
                </a:ext>
              </a:extLst>
            </p:cNvPr>
            <p:cNvCxnSpPr/>
            <p:nvPr/>
          </p:nvCxnSpPr>
          <p:spPr>
            <a:xfrm>
              <a:off x="6248400" y="4114800"/>
              <a:ext cx="0" cy="5943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573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إدخال يدوي 1">
            <a:extLst>
              <a:ext uri="{FF2B5EF4-FFF2-40B4-BE49-F238E27FC236}">
                <a16:creationId xmlns:a16="http://schemas.microsoft.com/office/drawing/2014/main" id="{D14FCAE2-F15F-EE41-9F75-D7FFB30E55B3}"/>
              </a:ext>
            </a:extLst>
          </p:cNvPr>
          <p:cNvSpPr/>
          <p:nvPr/>
        </p:nvSpPr>
        <p:spPr>
          <a:xfrm>
            <a:off x="5943600" y="228600"/>
            <a:ext cx="2895600" cy="1066800"/>
          </a:xfrm>
          <a:prstGeom prst="flowChartManualIn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400" b="1" dirty="0">
                <a:solidFill>
                  <a:srgbClr val="0070C0"/>
                </a:solidFill>
              </a:rPr>
              <a:t>ثالثا :حدود الصفحة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مخطط انسيابي: إدخال يدوي 2">
            <a:extLst>
              <a:ext uri="{FF2B5EF4-FFF2-40B4-BE49-F238E27FC236}">
                <a16:creationId xmlns:a16="http://schemas.microsoft.com/office/drawing/2014/main" id="{9A6D8D92-04D4-7B4A-9BF5-F8E40FC9F980}"/>
              </a:ext>
            </a:extLst>
          </p:cNvPr>
          <p:cNvSpPr/>
          <p:nvPr/>
        </p:nvSpPr>
        <p:spPr>
          <a:xfrm>
            <a:off x="1524000" y="609600"/>
            <a:ext cx="4114800" cy="1676400"/>
          </a:xfrm>
          <a:prstGeom prst="flowChartManualIn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يمكن اضافة حدود الى جانب واحد أو لكافة جوانب الصفحة الواحدة أو جميع الصفحات في المستند ، ويمكن تلوين هذه الحدود و جعلها برسوم أيضا 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" name="مجموعة 3">
            <a:extLst>
              <a:ext uri="{FF2B5EF4-FFF2-40B4-BE49-F238E27FC236}">
                <a16:creationId xmlns:a16="http://schemas.microsoft.com/office/drawing/2014/main" id="{21573D3F-8F46-2B4E-ABAC-B762E6EB6A16}"/>
              </a:ext>
            </a:extLst>
          </p:cNvPr>
          <p:cNvGrpSpPr/>
          <p:nvPr/>
        </p:nvGrpSpPr>
        <p:grpSpPr>
          <a:xfrm>
            <a:off x="1371600" y="2438400"/>
            <a:ext cx="7334250" cy="1626939"/>
            <a:chOff x="609600" y="4114800"/>
            <a:chExt cx="7334250" cy="162693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65E8EDA-6966-1E48-A9C8-D5E19D8AB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" y="4343400"/>
              <a:ext cx="7334250" cy="1398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رابط كسهم مستقيم 5">
              <a:extLst>
                <a:ext uri="{FF2B5EF4-FFF2-40B4-BE49-F238E27FC236}">
                  <a16:creationId xmlns:a16="http://schemas.microsoft.com/office/drawing/2014/main" id="{8D185DD1-8617-9548-85D2-D40FF6536835}"/>
                </a:ext>
              </a:extLst>
            </p:cNvPr>
            <p:cNvCxnSpPr/>
            <p:nvPr/>
          </p:nvCxnSpPr>
          <p:spPr>
            <a:xfrm>
              <a:off x="3200400" y="4114800"/>
              <a:ext cx="0" cy="5943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AADC437F-DCC2-C44F-B913-F372C02C1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4038600"/>
            <a:ext cx="3810000" cy="276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مستطيل 9">
            <a:extLst>
              <a:ext uri="{FF2B5EF4-FFF2-40B4-BE49-F238E27FC236}">
                <a16:creationId xmlns:a16="http://schemas.microsoft.com/office/drawing/2014/main" id="{123DF98B-F9B1-C848-A13F-1306E795D8AB}"/>
              </a:ext>
            </a:extLst>
          </p:cNvPr>
          <p:cNvSpPr/>
          <p:nvPr/>
        </p:nvSpPr>
        <p:spPr>
          <a:xfrm>
            <a:off x="4267200" y="4267200"/>
            <a:ext cx="457200" cy="152400"/>
          </a:xfrm>
          <a:prstGeom prst="rect">
            <a:avLst/>
          </a:prstGeom>
          <a:noFill/>
          <a:ln w="12700"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مستطيل ذو زوايا قطرية مستديرة 12">
            <a:extLst>
              <a:ext uri="{FF2B5EF4-FFF2-40B4-BE49-F238E27FC236}">
                <a16:creationId xmlns:a16="http://schemas.microsoft.com/office/drawing/2014/main" id="{B4F9316E-87E3-EE4D-92A6-C91729800F5D}"/>
              </a:ext>
            </a:extLst>
          </p:cNvPr>
          <p:cNvSpPr/>
          <p:nvPr/>
        </p:nvSpPr>
        <p:spPr>
          <a:xfrm>
            <a:off x="304800" y="4419600"/>
            <a:ext cx="3276600" cy="1447800"/>
          </a:xfrm>
          <a:prstGeom prst="round2Diag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dirty="0">
                <a:solidFill>
                  <a:srgbClr val="C00000"/>
                </a:solidFill>
              </a:rPr>
              <a:t>1/ اختيار شكل الاطار</a:t>
            </a:r>
          </a:p>
          <a:p>
            <a:pPr algn="ctr"/>
            <a:r>
              <a:rPr lang="ar-SA" dirty="0">
                <a:solidFill>
                  <a:srgbClr val="C00000"/>
                </a:solidFill>
              </a:rPr>
              <a:t>2/ اختيار لون الاطار</a:t>
            </a:r>
          </a:p>
          <a:p>
            <a:pPr algn="ctr"/>
            <a:r>
              <a:rPr lang="ar-SA" dirty="0">
                <a:solidFill>
                  <a:srgbClr val="C00000"/>
                </a:solidFill>
              </a:rPr>
              <a:t>3/ اختيار رسم/صورة لتظهر كإطار</a:t>
            </a:r>
          </a:p>
        </p:txBody>
      </p:sp>
      <p:sp>
        <p:nvSpPr>
          <p:cNvPr id="10" name="مستطيل 13">
            <a:extLst>
              <a:ext uri="{FF2B5EF4-FFF2-40B4-BE49-F238E27FC236}">
                <a16:creationId xmlns:a16="http://schemas.microsoft.com/office/drawing/2014/main" id="{553F4837-FA5E-234D-B6EB-28BC2B0D4F43}"/>
              </a:ext>
            </a:extLst>
          </p:cNvPr>
          <p:cNvSpPr/>
          <p:nvPr/>
        </p:nvSpPr>
        <p:spPr>
          <a:xfrm>
            <a:off x="6096000" y="434340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1200" dirty="0">
                <a:solidFill>
                  <a:prstClr val="black">
                    <a:lumMod val="95000"/>
                    <a:lumOff val="5000"/>
                  </a:prstClr>
                </a:solidFill>
                <a:latin typeface="MS PMincho"/>
                <a:ea typeface="MS PMincho"/>
              </a:rPr>
              <a:t>❶</a:t>
            </a:r>
            <a:endParaRPr lang="en-US" sz="1200" dirty="0"/>
          </a:p>
        </p:txBody>
      </p:sp>
      <p:sp>
        <p:nvSpPr>
          <p:cNvPr id="11" name="مستطيل 14">
            <a:extLst>
              <a:ext uri="{FF2B5EF4-FFF2-40B4-BE49-F238E27FC236}">
                <a16:creationId xmlns:a16="http://schemas.microsoft.com/office/drawing/2014/main" id="{F3CF95AB-5F41-914B-9800-395B7B345516}"/>
              </a:ext>
            </a:extLst>
          </p:cNvPr>
          <p:cNvSpPr/>
          <p:nvPr/>
        </p:nvSpPr>
        <p:spPr>
          <a:xfrm>
            <a:off x="6096000" y="541020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1200" dirty="0">
                <a:solidFill>
                  <a:prstClr val="black">
                    <a:lumMod val="95000"/>
                    <a:lumOff val="5000"/>
                  </a:prstClr>
                </a:solidFill>
                <a:latin typeface="MS PMincho"/>
                <a:ea typeface="MS PMincho"/>
              </a:rPr>
              <a:t>❷</a:t>
            </a:r>
            <a:endParaRPr lang="en-US" sz="1200" dirty="0"/>
          </a:p>
        </p:txBody>
      </p:sp>
      <p:sp>
        <p:nvSpPr>
          <p:cNvPr id="12" name="مستطيل 15">
            <a:extLst>
              <a:ext uri="{FF2B5EF4-FFF2-40B4-BE49-F238E27FC236}">
                <a16:creationId xmlns:a16="http://schemas.microsoft.com/office/drawing/2014/main" id="{12AB6D1D-3336-8F46-AA2A-32CE71D3AE3F}"/>
              </a:ext>
            </a:extLst>
          </p:cNvPr>
          <p:cNvSpPr/>
          <p:nvPr/>
        </p:nvSpPr>
        <p:spPr>
          <a:xfrm>
            <a:off x="5867400" y="601980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1200" dirty="0">
                <a:solidFill>
                  <a:prstClr val="black">
                    <a:lumMod val="95000"/>
                    <a:lumOff val="5000"/>
                  </a:prstClr>
                </a:solidFill>
                <a:latin typeface="MS PMincho"/>
                <a:ea typeface="MS PMincho"/>
              </a:rPr>
              <a:t>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8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إدخال يدوي 1">
            <a:extLst>
              <a:ext uri="{FF2B5EF4-FFF2-40B4-BE49-F238E27FC236}">
                <a16:creationId xmlns:a16="http://schemas.microsoft.com/office/drawing/2014/main" id="{AEA103AE-D6C2-2049-BDFE-AD7CBD97F7FF}"/>
              </a:ext>
            </a:extLst>
          </p:cNvPr>
          <p:cNvSpPr/>
          <p:nvPr/>
        </p:nvSpPr>
        <p:spPr>
          <a:xfrm>
            <a:off x="5943600" y="228600"/>
            <a:ext cx="2895600" cy="1066800"/>
          </a:xfrm>
          <a:prstGeom prst="flowChartManualIn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2400" b="1" dirty="0">
                <a:solidFill>
                  <a:srgbClr val="0070C0"/>
                </a:solidFill>
              </a:rPr>
              <a:t>رابعاً : طباعة المستند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مخطط انسيابي: إدخال يدوي 2">
            <a:extLst>
              <a:ext uri="{FF2B5EF4-FFF2-40B4-BE49-F238E27FC236}">
                <a16:creationId xmlns:a16="http://schemas.microsoft.com/office/drawing/2014/main" id="{595CCF8E-D6A3-2343-963C-F87B0B3089EF}"/>
              </a:ext>
            </a:extLst>
          </p:cNvPr>
          <p:cNvSpPr/>
          <p:nvPr/>
        </p:nvSpPr>
        <p:spPr>
          <a:xfrm>
            <a:off x="1524000" y="609600"/>
            <a:ext cx="4114800" cy="1676400"/>
          </a:xfrm>
          <a:prstGeom prst="flowChartManualIn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قبل القيام بطباعة المستند يستحسن معاينته لان المعاينه توفر عرضا مصغرا لما سوف تتم طباعته على الورق.</a:t>
            </a:r>
          </a:p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للقيام بذلك :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2" descr="G:\doc\التقاط.PNG">
            <a:extLst>
              <a:ext uri="{FF2B5EF4-FFF2-40B4-BE49-F238E27FC236}">
                <a16:creationId xmlns:a16="http://schemas.microsoft.com/office/drawing/2014/main" id="{18316FAA-461D-3540-A21E-BEAA9AAD0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6250" b="10377"/>
          <a:stretch>
            <a:fillRect/>
          </a:stretch>
        </p:blipFill>
        <p:spPr bwMode="auto">
          <a:xfrm>
            <a:off x="2362200" y="2438400"/>
            <a:ext cx="5105401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مخطط انسيابي: محطة طرفية 4">
            <a:extLst>
              <a:ext uri="{FF2B5EF4-FFF2-40B4-BE49-F238E27FC236}">
                <a16:creationId xmlns:a16="http://schemas.microsoft.com/office/drawing/2014/main" id="{A73699E7-EB62-804B-98AF-0C514CF2258F}"/>
              </a:ext>
            </a:extLst>
          </p:cNvPr>
          <p:cNvSpPr/>
          <p:nvPr/>
        </p:nvSpPr>
        <p:spPr>
          <a:xfrm>
            <a:off x="6477000" y="4724400"/>
            <a:ext cx="1066800" cy="381000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رابط كسهم مستقيم 5">
            <a:extLst>
              <a:ext uri="{FF2B5EF4-FFF2-40B4-BE49-F238E27FC236}">
                <a16:creationId xmlns:a16="http://schemas.microsoft.com/office/drawing/2014/main" id="{A10436A2-1283-1746-A802-604748BCA92F}"/>
              </a:ext>
            </a:extLst>
          </p:cNvPr>
          <p:cNvCxnSpPr/>
          <p:nvPr/>
        </p:nvCxnSpPr>
        <p:spPr>
          <a:xfrm flipH="1" flipV="1">
            <a:off x="7315200" y="2514600"/>
            <a:ext cx="381000" cy="152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68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خطط انسيابي: إدخال يدوي 1">
            <a:extLst>
              <a:ext uri="{FF2B5EF4-FFF2-40B4-BE49-F238E27FC236}">
                <a16:creationId xmlns:a16="http://schemas.microsoft.com/office/drawing/2014/main" id="{D5D2E063-2789-3348-BB46-0F96C3C19016}"/>
              </a:ext>
            </a:extLst>
          </p:cNvPr>
          <p:cNvSpPr/>
          <p:nvPr/>
        </p:nvSpPr>
        <p:spPr>
          <a:xfrm>
            <a:off x="5160818" y="580995"/>
            <a:ext cx="4114800" cy="1676400"/>
          </a:xfrm>
          <a:prstGeom prst="flowChartManualIn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1/ يتم اختيار اسم الطابعة. </a:t>
            </a:r>
          </a:p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2/ ثم الضغط على طباعه. </a:t>
            </a:r>
          </a:p>
          <a:p>
            <a:pPr algn="ctr"/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كما بالشكل امامك 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AEEC8-100E-A648-8F20-491BFAC55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8" t="2878" r="-275" b="4517"/>
          <a:stretch/>
        </p:blipFill>
        <p:spPr bwMode="auto">
          <a:xfrm>
            <a:off x="1579418" y="2410691"/>
            <a:ext cx="5190566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مخطط انسيابي: محطة طرفية 3">
            <a:extLst>
              <a:ext uri="{FF2B5EF4-FFF2-40B4-BE49-F238E27FC236}">
                <a16:creationId xmlns:a16="http://schemas.microsoft.com/office/drawing/2014/main" id="{53CEF4A9-A385-194F-A255-63749F3FDE7F}"/>
              </a:ext>
            </a:extLst>
          </p:cNvPr>
          <p:cNvSpPr/>
          <p:nvPr/>
        </p:nvSpPr>
        <p:spPr>
          <a:xfrm>
            <a:off x="1884218" y="4925291"/>
            <a:ext cx="1295400" cy="381000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معاينة الصفحة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مخطط انسيابي: محطة طرفية 4">
            <a:extLst>
              <a:ext uri="{FF2B5EF4-FFF2-40B4-BE49-F238E27FC236}">
                <a16:creationId xmlns:a16="http://schemas.microsoft.com/office/drawing/2014/main" id="{24C22014-C48F-C246-B185-679E96F4AFFF}"/>
              </a:ext>
            </a:extLst>
          </p:cNvPr>
          <p:cNvSpPr/>
          <p:nvPr/>
        </p:nvSpPr>
        <p:spPr>
          <a:xfrm>
            <a:off x="5846618" y="2563091"/>
            <a:ext cx="381000" cy="457200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مخطط انسيابي: محطة طرفية 5">
            <a:extLst>
              <a:ext uri="{FF2B5EF4-FFF2-40B4-BE49-F238E27FC236}">
                <a16:creationId xmlns:a16="http://schemas.microsoft.com/office/drawing/2014/main" id="{F05392AC-F591-FF41-B855-3ADD578297F4}"/>
              </a:ext>
            </a:extLst>
          </p:cNvPr>
          <p:cNvSpPr/>
          <p:nvPr/>
        </p:nvSpPr>
        <p:spPr>
          <a:xfrm>
            <a:off x="4856018" y="3096491"/>
            <a:ext cx="1447800" cy="381000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ar-SA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5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3CB4-DF88-1949-B4D7-C0605103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43" y="997528"/>
            <a:ext cx="8596668" cy="1320800"/>
          </a:xfrm>
        </p:spPr>
        <p:txBody>
          <a:bodyPr/>
          <a:lstStyle/>
          <a:p>
            <a:pPr algn="r" rtl="1"/>
            <a:r>
              <a:rPr lang="ar-SA" b="1" dirty="0">
                <a:solidFill>
                  <a:schemeClr val="accent4">
                    <a:lumMod val="50000"/>
                  </a:schemeClr>
                </a:solidFill>
                <a:latin typeface="ae_Tarablus" pitchFamily="18" charset="-78"/>
                <a:cs typeface="ae_Tarablus" pitchFamily="18" charset="-78"/>
              </a:rPr>
              <a:t>التدريب الحادي عشر: </a:t>
            </a:r>
            <a: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مشروع الوحدة</a:t>
            </a:r>
            <a:br>
              <a:rPr lang="ar-SA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3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1">
            <a:extLst>
              <a:ext uri="{FF2B5EF4-FFF2-40B4-BE49-F238E27FC236}">
                <a16:creationId xmlns:a16="http://schemas.microsoft.com/office/drawing/2014/main" id="{75845BC8-10FF-764F-B004-B12DFB60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0" y="1149799"/>
            <a:ext cx="6172200" cy="2308324"/>
          </a:xfr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r">
              <a:spcBef>
                <a:spcPct val="20000"/>
              </a:spcBef>
            </a:pPr>
            <a:r>
              <a:rPr lang="ar-SA" sz="1800" cap="none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تحديد </a:t>
            </a:r>
            <a:r>
              <a:rPr lang="ar-SA" sz="1800" cap="none" dirty="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النص </a:t>
            </a:r>
            <a:r>
              <a:rPr lang="ar-SA" sz="1800" b="0" cap="none" dirty="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:</a:t>
            </a:r>
            <a:br>
              <a:rPr lang="ar-SA" sz="1800" b="0" cap="none" dirty="0">
                <a:latin typeface="+mn-lt"/>
                <a:ea typeface="+mn-ea"/>
                <a:cs typeface="+mn-cs"/>
              </a:rPr>
            </a:br>
            <a:r>
              <a:rPr lang="ar-SA" sz="1800" b="0" cap="none" dirty="0">
                <a:latin typeface="+mn-lt"/>
                <a:ea typeface="+mn-ea"/>
                <a:cs typeface="+mn-cs"/>
              </a:rPr>
              <a:t>وضع مؤشر الفأرة في بداية النص المراد تحديده</a:t>
            </a:r>
            <a:br>
              <a:rPr lang="ar-SA" sz="1800" b="0" cap="none" dirty="0">
                <a:latin typeface="+mn-lt"/>
                <a:ea typeface="+mn-ea"/>
                <a:cs typeface="+mn-cs"/>
              </a:rPr>
            </a:br>
            <a:r>
              <a:rPr lang="ar-SA" sz="1800" b="0" cap="none" dirty="0">
                <a:latin typeface="+mn-lt"/>
                <a:ea typeface="+mn-ea"/>
                <a:cs typeface="+mn-cs"/>
              </a:rPr>
              <a:t>الضغط على زر الفأرة الأيسر دون الافلات و سحب المؤشر لنهاية الجزء </a:t>
            </a:r>
            <a:br>
              <a:rPr lang="ar-SA" sz="1800" b="0" cap="none" dirty="0">
                <a:latin typeface="+mn-lt"/>
                <a:ea typeface="+mn-ea"/>
                <a:cs typeface="+mn-cs"/>
              </a:rPr>
            </a:br>
            <a:r>
              <a:rPr lang="ar-SA" sz="1800" b="0" cap="none" dirty="0">
                <a:latin typeface="+mn-lt"/>
                <a:ea typeface="+mn-ea"/>
                <a:cs typeface="+mn-cs"/>
              </a:rPr>
              <a:t>المراد تحديده</a:t>
            </a:r>
            <a:br>
              <a:rPr lang="ar-SA" sz="1800" b="0" cap="none" dirty="0">
                <a:latin typeface="+mn-lt"/>
                <a:ea typeface="+mn-ea"/>
                <a:cs typeface="+mn-cs"/>
              </a:rPr>
            </a:br>
            <a:r>
              <a:rPr lang="en-US" sz="1800" b="0" cap="none" dirty="0">
                <a:solidFill>
                  <a:srgbClr val="C00000"/>
                </a:solidFill>
              </a:rPr>
              <a:t> (Shift) </a:t>
            </a:r>
            <a:r>
              <a:rPr lang="ar-SA" sz="1800" b="0" cap="none" dirty="0">
                <a:solidFill>
                  <a:srgbClr val="C00000"/>
                </a:solidFill>
              </a:rPr>
              <a:t>يمكن استخدم مفتاح </a:t>
            </a:r>
            <a:br>
              <a:rPr lang="ar-SA" sz="1800" b="0" cap="none" dirty="0">
                <a:latin typeface="+mn-lt"/>
                <a:ea typeface="+mn-ea"/>
                <a:cs typeface="+mn-cs"/>
              </a:rPr>
            </a:br>
            <a:r>
              <a:rPr lang="ar-SA" sz="1800" b="0" cap="none" dirty="0">
                <a:latin typeface="+mn-lt"/>
                <a:ea typeface="+mn-ea"/>
                <a:cs typeface="+mn-cs"/>
              </a:rPr>
              <a:t>وذلك بالضغط المستمر علية ثم الضغط مفتاح الاسهم للجهة المراد </a:t>
            </a:r>
            <a:r>
              <a:rPr lang="ar-SA" sz="1800" b="0" cap="none" dirty="0" err="1">
                <a:latin typeface="+mn-lt"/>
                <a:ea typeface="+mn-ea"/>
                <a:cs typeface="+mn-cs"/>
              </a:rPr>
              <a:t>تحديدها.</a:t>
            </a:r>
            <a:r>
              <a:rPr lang="ar-SA" sz="1800" b="0" cap="none" dirty="0">
                <a:latin typeface="+mn-lt"/>
                <a:ea typeface="+mn-ea"/>
                <a:cs typeface="+mn-cs"/>
              </a:rPr>
              <a:t> </a:t>
            </a:r>
            <a:endParaRPr lang="en-US" sz="1800" b="0" cap="none" dirty="0">
              <a:latin typeface="+mn-lt"/>
              <a:ea typeface="+mn-ea"/>
              <a:cs typeface="+mn-cs"/>
            </a:endParaRPr>
          </a:p>
        </p:txBody>
      </p:sp>
      <p:sp>
        <p:nvSpPr>
          <p:cNvPr id="5" name="عنصر نائب للنص 2">
            <a:extLst>
              <a:ext uri="{FF2B5EF4-FFF2-40B4-BE49-F238E27FC236}">
                <a16:creationId xmlns:a16="http://schemas.microsoft.com/office/drawing/2014/main" id="{4CF92541-40CF-954A-A8D8-7B1571AFD9B5}"/>
              </a:ext>
            </a:extLst>
          </p:cNvPr>
          <p:cNvSpPr txBox="1">
            <a:spLocks/>
          </p:cNvSpPr>
          <p:nvPr/>
        </p:nvSpPr>
        <p:spPr>
          <a:xfrm>
            <a:off x="4996497" y="146712"/>
            <a:ext cx="3918903" cy="836126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ar-SA" sz="2000" b="1" dirty="0">
                <a:ln w="10541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تحديد النص </a:t>
            </a:r>
          </a:p>
          <a:p>
            <a:pPr algn="r" rtl="1"/>
            <a:r>
              <a:rPr lang="ar-SA" sz="2000" b="1" dirty="0">
                <a:ln w="10541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نقل النص + نسخ النص</a:t>
            </a:r>
            <a:endParaRPr lang="en-US" sz="2000" b="1" dirty="0">
              <a:ln w="10541" cmpd="sng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عنصر نائب للنص 2">
            <a:extLst>
              <a:ext uri="{FF2B5EF4-FFF2-40B4-BE49-F238E27FC236}">
                <a16:creationId xmlns:a16="http://schemas.microsoft.com/office/drawing/2014/main" id="{963C4DE6-1AF4-DC45-B30C-79E7229D2FE4}"/>
              </a:ext>
            </a:extLst>
          </p:cNvPr>
          <p:cNvSpPr txBox="1">
            <a:spLocks/>
          </p:cNvSpPr>
          <p:nvPr/>
        </p:nvSpPr>
        <p:spPr>
          <a:xfrm>
            <a:off x="5105400" y="3733800"/>
            <a:ext cx="3846513" cy="461665"/>
          </a:xfrm>
          <a:prstGeom prst="flowChartPreparation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ar-SA" sz="2400" b="1" i="0" u="none" strike="noStrike" kern="1200" cap="none" spc="0" normalizeH="0" baseline="0" noProof="0" dirty="0">
                <a:ln w="10541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نقل النص</a:t>
            </a:r>
            <a:endParaRPr kumimoji="0" lang="en-US" sz="2400" b="1" i="0" u="none" strike="noStrike" kern="1200" cap="none" spc="0" normalizeH="0" baseline="0" noProof="0" dirty="0">
              <a:ln w="10541" cmpd="sng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عنصر نائب للنص 2">
            <a:extLst>
              <a:ext uri="{FF2B5EF4-FFF2-40B4-BE49-F238E27FC236}">
                <a16:creationId xmlns:a16="http://schemas.microsoft.com/office/drawing/2014/main" id="{535F43A0-3BA2-6747-B3C8-7FFD635A5334}"/>
              </a:ext>
            </a:extLst>
          </p:cNvPr>
          <p:cNvSpPr txBox="1">
            <a:spLocks/>
          </p:cNvSpPr>
          <p:nvPr/>
        </p:nvSpPr>
        <p:spPr>
          <a:xfrm>
            <a:off x="391636" y="3772387"/>
            <a:ext cx="3846513" cy="461665"/>
          </a:xfrm>
          <a:prstGeom prst="flowChartPreparation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ar-SA" sz="2400" b="1" i="0" u="none" strike="noStrike" kern="1200" cap="none" spc="0" normalizeH="0" baseline="0" noProof="0" dirty="0">
                <a:ln w="10541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نسخ النص</a:t>
            </a:r>
            <a:endParaRPr kumimoji="0" lang="en-US" sz="2400" b="1" i="0" u="none" strike="noStrike" kern="1200" cap="none" spc="0" normalizeH="0" baseline="0" noProof="0" dirty="0">
              <a:ln w="10541" cmpd="sng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عنوان 1">
            <a:extLst>
              <a:ext uri="{FF2B5EF4-FFF2-40B4-BE49-F238E27FC236}">
                <a16:creationId xmlns:a16="http://schemas.microsoft.com/office/drawing/2014/main" id="{EC76135F-C840-D443-9DA4-39DAA7E2652F}"/>
              </a:ext>
            </a:extLst>
          </p:cNvPr>
          <p:cNvSpPr txBox="1">
            <a:spLocks/>
          </p:cNvSpPr>
          <p:nvPr/>
        </p:nvSpPr>
        <p:spPr>
          <a:xfrm>
            <a:off x="4866799" y="4473154"/>
            <a:ext cx="4677251" cy="1742015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600" b="1" dirty="0"/>
              <a:t>1/ تحديد النص </a:t>
            </a:r>
          </a:p>
          <a:p>
            <a:pPr lvl="0" algn="r">
              <a:spcBef>
                <a:spcPct val="20000"/>
              </a:spcBef>
            </a:pPr>
            <a:r>
              <a:rPr lang="ar-SA" sz="1600" b="1" dirty="0"/>
              <a:t>2/</a:t>
            </a:r>
            <a:r>
              <a:rPr kumimoji="0" lang="ar-SA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النقر</a:t>
            </a:r>
            <a:r>
              <a:rPr kumimoji="0" lang="ar-SA" sz="16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على قص في تبويب الصفحة الرئيسية</a:t>
            </a:r>
          </a:p>
          <a:p>
            <a:pPr lvl="0" algn="r">
              <a:spcBef>
                <a:spcPct val="20000"/>
              </a:spcBef>
            </a:pPr>
            <a:r>
              <a:rPr lang="en-US" sz="1600" b="1" dirty="0" err="1"/>
              <a:t>ctrl+x</a:t>
            </a:r>
            <a:r>
              <a:rPr lang="ar-SA" sz="1600" b="1" dirty="0"/>
              <a:t>يمكن الضغط على مفتاح </a:t>
            </a:r>
            <a:endParaRPr lang="en-US" sz="1600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600" b="1" dirty="0"/>
              <a:t>من لوحة المفاتيح لعملية </a:t>
            </a:r>
            <a:r>
              <a:rPr lang="ar-SA" sz="1600" b="1" dirty="0" err="1"/>
              <a:t>القص.</a:t>
            </a:r>
            <a:r>
              <a:rPr lang="ar-SA" sz="1600" b="1" dirty="0"/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kern="1200" cap="none" spc="0" normalizeH="0" baseline="0" noProof="0" dirty="0">
                <a:ln>
                  <a:noFill/>
                </a:ln>
                <a:solidFill>
                  <a:srgbClr val="99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نقل </a:t>
            </a:r>
            <a:r>
              <a:rPr kumimoji="0" lang="ar-SA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99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النص </a:t>
            </a:r>
            <a:r>
              <a:rPr kumimoji="0" lang="ar-SA" sz="1400" b="1" i="0" u="none" strike="noStrike" kern="1200" cap="none" spc="0" normalizeH="0" baseline="0" noProof="0" dirty="0">
                <a:ln>
                  <a:noFill/>
                </a:ln>
                <a:solidFill>
                  <a:srgbClr val="99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يعني نقله كاملا من مكانه لمكان آخر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99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عنوان 1">
            <a:extLst>
              <a:ext uri="{FF2B5EF4-FFF2-40B4-BE49-F238E27FC236}">
                <a16:creationId xmlns:a16="http://schemas.microsoft.com/office/drawing/2014/main" id="{3E476053-A6EB-1E42-850B-36ABF965871A}"/>
              </a:ext>
            </a:extLst>
          </p:cNvPr>
          <p:cNvSpPr txBox="1">
            <a:spLocks/>
          </p:cNvSpPr>
          <p:nvPr/>
        </p:nvSpPr>
        <p:spPr>
          <a:xfrm>
            <a:off x="554673" y="4471142"/>
            <a:ext cx="3520440" cy="1975926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ar-SA" sz="1600" b="1" dirty="0"/>
              <a:t>1/ تحديد النص </a:t>
            </a:r>
          </a:p>
          <a:p>
            <a:pPr lvl="0" algn="r">
              <a:spcBef>
                <a:spcPct val="20000"/>
              </a:spcBef>
              <a:defRPr/>
            </a:pPr>
            <a:r>
              <a:rPr lang="ar-SA" sz="1600" b="1" dirty="0"/>
              <a:t>2/ النقر على نسخ في تبويب الصفحة الرئيسية </a:t>
            </a:r>
          </a:p>
          <a:p>
            <a:pPr lvl="0" algn="r">
              <a:spcBef>
                <a:spcPct val="20000"/>
              </a:spcBef>
              <a:defRPr/>
            </a:pPr>
            <a:r>
              <a:rPr lang="en-US" sz="1600" b="1" dirty="0" err="1"/>
              <a:t>ctrl+c</a:t>
            </a:r>
            <a:r>
              <a:rPr lang="ar-SA" sz="1600" b="1" dirty="0"/>
              <a:t>يمكن الضغط على مفتاح </a:t>
            </a:r>
            <a:endParaRPr lang="en-US" sz="1600" b="1" dirty="0"/>
          </a:p>
          <a:p>
            <a:pPr lvl="0" algn="r">
              <a:spcBef>
                <a:spcPct val="20000"/>
              </a:spcBef>
              <a:defRPr/>
            </a:pPr>
            <a:r>
              <a:rPr lang="ar-SA" sz="1600" b="1" dirty="0"/>
              <a:t>من لوحة المفاتيح لعملية النسخ.</a:t>
            </a:r>
          </a:p>
          <a:p>
            <a:pPr algn="r">
              <a:spcBef>
                <a:spcPct val="20000"/>
              </a:spcBef>
              <a:defRPr/>
            </a:pPr>
            <a:r>
              <a:rPr lang="ar-SA" sz="1400" b="1" dirty="0">
                <a:solidFill>
                  <a:srgbClr val="993366"/>
                </a:solidFill>
              </a:rPr>
              <a:t>نسخ </a:t>
            </a:r>
            <a:r>
              <a:rPr lang="ar-SA" sz="1400" b="1" dirty="0" err="1">
                <a:solidFill>
                  <a:srgbClr val="993366"/>
                </a:solidFill>
              </a:rPr>
              <a:t>النص </a:t>
            </a:r>
            <a:r>
              <a:rPr lang="ar-SA" sz="1400" b="1" dirty="0">
                <a:solidFill>
                  <a:srgbClr val="993366"/>
                </a:solidFill>
              </a:rPr>
              <a:t>: يعني أخذ نسخة من النص مع بقاء النص الأصلي </a:t>
            </a:r>
            <a:r>
              <a:rPr lang="ar-SA" sz="1400" b="1" dirty="0" err="1">
                <a:solidFill>
                  <a:srgbClr val="993366"/>
                </a:solidFill>
              </a:rPr>
              <a:t>بمكانه</a:t>
            </a:r>
            <a:r>
              <a:rPr lang="ar-SA" sz="1600" b="1" dirty="0" err="1"/>
              <a:t> </a:t>
            </a:r>
            <a:r>
              <a:rPr lang="ar-SA" sz="1400" b="1" dirty="0" err="1">
                <a:solidFill>
                  <a:srgbClr val="993366"/>
                </a:solidFill>
              </a:rPr>
              <a:t>.</a:t>
            </a:r>
            <a:endParaRPr lang="en-US" sz="1600" b="1" dirty="0">
              <a:solidFill>
                <a:srgbClr val="993366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BB40B3-5DD0-B64F-B3C4-2C11A24B3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1281" y="1565926"/>
            <a:ext cx="1581150" cy="135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855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نص 2">
            <a:extLst>
              <a:ext uri="{FF2B5EF4-FFF2-40B4-BE49-F238E27FC236}">
                <a16:creationId xmlns:a16="http://schemas.microsoft.com/office/drawing/2014/main" id="{5AB0BB2E-EE80-E24C-BCB7-8BB25E6DBD74}"/>
              </a:ext>
            </a:extLst>
          </p:cNvPr>
          <p:cNvSpPr txBox="1">
            <a:spLocks/>
          </p:cNvSpPr>
          <p:nvPr/>
        </p:nvSpPr>
        <p:spPr>
          <a:xfrm>
            <a:off x="3436620" y="621030"/>
            <a:ext cx="3846513" cy="461665"/>
          </a:xfrm>
          <a:prstGeom prst="flowChartPreparation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ar-SA" sz="2400" b="1" i="0" u="none" strike="noStrike" kern="1200" cap="none" spc="0" normalizeH="0" baseline="0" noProof="0" dirty="0">
                <a:ln w="10541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حذف النص</a:t>
            </a:r>
            <a:endParaRPr kumimoji="0" lang="en-US" sz="2400" b="1" i="0" u="none" strike="noStrike" kern="1200" cap="none" spc="0" normalizeH="0" baseline="0" noProof="0" dirty="0">
              <a:ln w="10541" cmpd="sng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عنوان 1">
            <a:extLst>
              <a:ext uri="{FF2B5EF4-FFF2-40B4-BE49-F238E27FC236}">
                <a16:creationId xmlns:a16="http://schemas.microsoft.com/office/drawing/2014/main" id="{6957DDD5-D702-8444-A02A-62C7AFD94009}"/>
              </a:ext>
            </a:extLst>
          </p:cNvPr>
          <p:cNvSpPr txBox="1">
            <a:spLocks/>
          </p:cNvSpPr>
          <p:nvPr/>
        </p:nvSpPr>
        <p:spPr>
          <a:xfrm>
            <a:off x="1760220" y="1700714"/>
            <a:ext cx="7086600" cy="4025717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SA" b="1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b="1" dirty="0"/>
              <a:t>طريقتين لحذف النص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 Backspace )			(Delete)		</a:t>
            </a:r>
            <a:endParaRPr lang="ar-SA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SA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600" b="1" dirty="0"/>
              <a:t>يمكن تحديد عدد من الأسطر أو الكلمات ثم حذفها بأي من المفتاحين السابقين 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b="1" dirty="0"/>
              <a:t> </a:t>
            </a:r>
          </a:p>
        </p:txBody>
      </p:sp>
      <p:sp>
        <p:nvSpPr>
          <p:cNvPr id="6" name="مستطيل مستدير الزوايا 6">
            <a:extLst>
              <a:ext uri="{FF2B5EF4-FFF2-40B4-BE49-F238E27FC236}">
                <a16:creationId xmlns:a16="http://schemas.microsoft.com/office/drawing/2014/main" id="{5A58C1BA-3CE6-ED49-9C1E-127352307909}"/>
              </a:ext>
            </a:extLst>
          </p:cNvPr>
          <p:cNvSpPr/>
          <p:nvPr/>
        </p:nvSpPr>
        <p:spPr>
          <a:xfrm>
            <a:off x="5646420" y="2983230"/>
            <a:ext cx="3048000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rgbClr val="993366"/>
                </a:solidFill>
              </a:rPr>
              <a:t>وضع مؤشر الفأرة في بداية النص المراد حذفة ثم الضغط على مفتاح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Delete</a:t>
            </a:r>
            <a:endParaRPr lang="ar-SA" sz="16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ar-SA" sz="1600" b="1" dirty="0">
                <a:solidFill>
                  <a:srgbClr val="993366"/>
                </a:solidFill>
              </a:rPr>
              <a:t>” هنا يتم حذف الرمز أو الحرف الذي</a:t>
            </a:r>
            <a:r>
              <a:rPr lang="ar-SA" sz="1600" b="1" u="sng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ar-SA" sz="1600" b="1" dirty="0">
                <a:solidFill>
                  <a:schemeClr val="bg2">
                    <a:lumMod val="10000"/>
                  </a:schemeClr>
                </a:solidFill>
              </a:rPr>
              <a:t>يلي</a:t>
            </a:r>
            <a:r>
              <a:rPr lang="ar-SA" sz="1600" b="1" u="sng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ar-SA" sz="1600" b="1" dirty="0">
                <a:solidFill>
                  <a:srgbClr val="993366"/>
                </a:solidFill>
              </a:rPr>
              <a:t>المؤشر ”</a:t>
            </a:r>
            <a:endParaRPr lang="en-US" sz="1600" b="1" dirty="0">
              <a:solidFill>
                <a:srgbClr val="993366"/>
              </a:solidFill>
            </a:endParaRPr>
          </a:p>
        </p:txBody>
      </p:sp>
      <p:sp>
        <p:nvSpPr>
          <p:cNvPr id="7" name="مستطيل مستدير الزوايا 7">
            <a:extLst>
              <a:ext uri="{FF2B5EF4-FFF2-40B4-BE49-F238E27FC236}">
                <a16:creationId xmlns:a16="http://schemas.microsoft.com/office/drawing/2014/main" id="{45F12932-169E-6948-8480-4E21C465DB15}"/>
              </a:ext>
            </a:extLst>
          </p:cNvPr>
          <p:cNvSpPr/>
          <p:nvPr/>
        </p:nvSpPr>
        <p:spPr>
          <a:xfrm>
            <a:off x="2065020" y="2983230"/>
            <a:ext cx="3048000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A" sz="1600" b="1" dirty="0">
                <a:solidFill>
                  <a:srgbClr val="993366"/>
                </a:solidFill>
              </a:rPr>
              <a:t>وضع مؤشر الفأرة في نهاية النص المراد حذفه ثم الضغط على مفتاح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Backspace</a:t>
            </a:r>
            <a:endParaRPr lang="ar-SA" sz="16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ar-SA" sz="1600" b="1" dirty="0">
                <a:solidFill>
                  <a:srgbClr val="993366"/>
                </a:solidFill>
              </a:rPr>
              <a:t>” هنا يتم حذف الرمز أو الحرف الذي</a:t>
            </a:r>
            <a:r>
              <a:rPr lang="ar-SA" sz="1600" b="1" u="sng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ar-SA" sz="1600" b="1" dirty="0">
                <a:solidFill>
                  <a:schemeClr val="bg2">
                    <a:lumMod val="10000"/>
                  </a:schemeClr>
                </a:solidFill>
              </a:rPr>
              <a:t>يسبق</a:t>
            </a:r>
            <a:r>
              <a:rPr lang="ar-SA" sz="1600" b="1" u="sng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ar-SA" sz="1600" b="1" dirty="0">
                <a:solidFill>
                  <a:srgbClr val="993366"/>
                </a:solidFill>
              </a:rPr>
              <a:t>المؤشر ”</a:t>
            </a:r>
            <a:endParaRPr lang="en-US" sz="1600" b="1" dirty="0">
              <a:solidFill>
                <a:srgbClr val="99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نص 2">
            <a:extLst>
              <a:ext uri="{FF2B5EF4-FFF2-40B4-BE49-F238E27FC236}">
                <a16:creationId xmlns:a16="http://schemas.microsoft.com/office/drawing/2014/main" id="{BE35EC04-34DB-7245-900F-4C95C4580266}"/>
              </a:ext>
            </a:extLst>
          </p:cNvPr>
          <p:cNvSpPr txBox="1">
            <a:spLocks/>
          </p:cNvSpPr>
          <p:nvPr/>
        </p:nvSpPr>
        <p:spPr>
          <a:xfrm>
            <a:off x="3173730" y="568285"/>
            <a:ext cx="3846513" cy="400110"/>
          </a:xfrm>
          <a:prstGeom prst="flowChartPreparation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ar-SA" sz="2000" b="1" i="0" u="none" strike="noStrike" kern="1200" cap="none" spc="0" normalizeH="0" baseline="0" noProof="0" dirty="0">
                <a:ln w="10541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البحث والاستبدال</a:t>
            </a:r>
            <a:endParaRPr kumimoji="0" lang="en-US" sz="2000" b="1" i="0" u="none" strike="noStrike" kern="1200" cap="none" spc="0" normalizeH="0" baseline="0" noProof="0" dirty="0">
              <a:ln w="10541" cmpd="sng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عنوان 1">
            <a:extLst>
              <a:ext uri="{FF2B5EF4-FFF2-40B4-BE49-F238E27FC236}">
                <a16:creationId xmlns:a16="http://schemas.microsoft.com/office/drawing/2014/main" id="{D02F7134-14B3-C14F-AC8B-B6180DFF67B7}"/>
              </a:ext>
            </a:extLst>
          </p:cNvPr>
          <p:cNvSpPr txBox="1">
            <a:spLocks/>
          </p:cNvSpPr>
          <p:nvPr/>
        </p:nvSpPr>
        <p:spPr>
          <a:xfrm>
            <a:off x="897302" y="1517570"/>
            <a:ext cx="8522970" cy="369331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SA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 </a:t>
            </a:r>
            <a:r>
              <a:rPr lang="ar-SA" b="1" dirty="0"/>
              <a:t>الاستبدال</a:t>
            </a:r>
            <a:r>
              <a:rPr lang="en-US" b="1" dirty="0"/>
              <a:t>)</a:t>
            </a:r>
            <a:r>
              <a:rPr lang="ar-SA" b="1" dirty="0"/>
              <a:t>  		</a:t>
            </a:r>
            <a:r>
              <a:rPr lang="en-US" b="1" dirty="0"/>
              <a:t>	</a:t>
            </a:r>
            <a:r>
              <a:rPr lang="ar-SA" b="1" dirty="0"/>
              <a:t>		</a:t>
            </a:r>
            <a:r>
              <a:rPr lang="en-US" b="1" dirty="0"/>
              <a:t>(</a:t>
            </a:r>
            <a:r>
              <a:rPr lang="ar-SA" b="1" dirty="0"/>
              <a:t>البحث </a:t>
            </a:r>
            <a:r>
              <a:rPr lang="en-US" b="1" dirty="0"/>
              <a:t>)</a:t>
            </a:r>
            <a:r>
              <a:rPr lang="ar-SA" b="1" dirty="0"/>
              <a:t>  </a:t>
            </a:r>
            <a:r>
              <a:rPr lang="en-US" b="1" dirty="0"/>
              <a:t>	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SA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SA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SA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SA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ar-SA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b="1" dirty="0"/>
              <a:t>:</a:t>
            </a:r>
          </a:p>
        </p:txBody>
      </p:sp>
      <p:sp>
        <p:nvSpPr>
          <p:cNvPr id="6" name="مستطيل مستدير الزوايا 4">
            <a:extLst>
              <a:ext uri="{FF2B5EF4-FFF2-40B4-BE49-F238E27FC236}">
                <a16:creationId xmlns:a16="http://schemas.microsoft.com/office/drawing/2014/main" id="{036E6974-A149-CA45-96FE-A88A863710A7}"/>
              </a:ext>
            </a:extLst>
          </p:cNvPr>
          <p:cNvSpPr/>
          <p:nvPr/>
        </p:nvSpPr>
        <p:spPr>
          <a:xfrm>
            <a:off x="6069330" y="2411730"/>
            <a:ext cx="3048000" cy="1905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ct val="20000"/>
              </a:spcBef>
            </a:pPr>
            <a:r>
              <a:rPr lang="ar-SA" sz="1600" b="1" dirty="0">
                <a:solidFill>
                  <a:schemeClr val="bg2">
                    <a:lumMod val="10000"/>
                  </a:schemeClr>
                </a:solidFill>
              </a:rPr>
              <a:t>البحث : يفيدنا في البحث عن كلمة أو جمله بدلا من البحث عنها في جميع الصفحات فيما لو كان عدد الصفحات كثرة جدا.</a:t>
            </a: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مستطيل مستدير الزوايا 5">
            <a:extLst>
              <a:ext uri="{FF2B5EF4-FFF2-40B4-BE49-F238E27FC236}">
                <a16:creationId xmlns:a16="http://schemas.microsoft.com/office/drawing/2014/main" id="{BF9E7FC7-0984-2B42-8A3E-F11FEE39728A}"/>
              </a:ext>
            </a:extLst>
          </p:cNvPr>
          <p:cNvSpPr/>
          <p:nvPr/>
        </p:nvSpPr>
        <p:spPr>
          <a:xfrm>
            <a:off x="1192530" y="2487930"/>
            <a:ext cx="3048000" cy="1828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ar-SA" sz="1600" b="1" dirty="0">
                <a:solidFill>
                  <a:schemeClr val="bg2">
                    <a:lumMod val="10000"/>
                  </a:schemeClr>
                </a:solidFill>
              </a:rPr>
              <a:t>الاستبدال : يمكن استبدال كلمة أو جمله بأخرى مرة واحدة أو استبدال جميع الكلمات الموجودة بالمستند.</a:t>
            </a: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8" name="مجموعة 9">
            <a:extLst>
              <a:ext uri="{FF2B5EF4-FFF2-40B4-BE49-F238E27FC236}">
                <a16:creationId xmlns:a16="http://schemas.microsoft.com/office/drawing/2014/main" id="{AD5CC29F-2D88-4F4B-9240-84A86E5FEA34}"/>
              </a:ext>
            </a:extLst>
          </p:cNvPr>
          <p:cNvGrpSpPr/>
          <p:nvPr/>
        </p:nvGrpSpPr>
        <p:grpSpPr>
          <a:xfrm>
            <a:off x="4545330" y="2640330"/>
            <a:ext cx="1295400" cy="1524000"/>
            <a:chOff x="3657600" y="2286000"/>
            <a:chExt cx="1628775" cy="2162175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393C7EEA-9942-5545-8449-3C839A7B0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57600" y="2819400"/>
              <a:ext cx="1485900" cy="162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AAA9FF50-2116-9640-A893-3BDCA92EB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0000" y="2286000"/>
              <a:ext cx="1476375" cy="469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5" descr="G:\doc\بحث واستبدال.PNG">
            <a:extLst>
              <a:ext uri="{FF2B5EF4-FFF2-40B4-BE49-F238E27FC236}">
                <a16:creationId xmlns:a16="http://schemas.microsoft.com/office/drawing/2014/main" id="{BF487FC4-743E-E44D-B1EF-BA31133D1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1330" y="4392930"/>
            <a:ext cx="4274915" cy="1828800"/>
          </a:xfrm>
          <a:prstGeom prst="rect">
            <a:avLst/>
          </a:prstGeom>
          <a:noFill/>
        </p:spPr>
      </p:pic>
      <p:cxnSp>
        <p:nvCxnSpPr>
          <p:cNvPr id="12" name="رابط بشكل مرفق 13">
            <a:extLst>
              <a:ext uri="{FF2B5EF4-FFF2-40B4-BE49-F238E27FC236}">
                <a16:creationId xmlns:a16="http://schemas.microsoft.com/office/drawing/2014/main" id="{61B89069-867E-2B40-933B-70647ACDCF7C}"/>
              </a:ext>
            </a:extLst>
          </p:cNvPr>
          <p:cNvCxnSpPr/>
          <p:nvPr/>
        </p:nvCxnSpPr>
        <p:spPr>
          <a:xfrm rot="16200000" flipH="1">
            <a:off x="5345430" y="3592831"/>
            <a:ext cx="1219200" cy="9906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رابط بشكل مرفق 19">
            <a:extLst>
              <a:ext uri="{FF2B5EF4-FFF2-40B4-BE49-F238E27FC236}">
                <a16:creationId xmlns:a16="http://schemas.microsoft.com/office/drawing/2014/main" id="{A96B765A-B9C2-4742-9596-22F22761516F}"/>
              </a:ext>
            </a:extLst>
          </p:cNvPr>
          <p:cNvCxnSpPr/>
          <p:nvPr/>
        </p:nvCxnSpPr>
        <p:spPr>
          <a:xfrm rot="16200000" flipH="1">
            <a:off x="5535930" y="3326130"/>
            <a:ext cx="1524000" cy="1219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2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نص 2">
            <a:extLst>
              <a:ext uri="{FF2B5EF4-FFF2-40B4-BE49-F238E27FC236}">
                <a16:creationId xmlns:a16="http://schemas.microsoft.com/office/drawing/2014/main" id="{9612EE88-0BD7-3640-83A1-2BBC9F72CA3F}"/>
              </a:ext>
            </a:extLst>
          </p:cNvPr>
          <p:cNvSpPr txBox="1">
            <a:spLocks/>
          </p:cNvSpPr>
          <p:nvPr/>
        </p:nvSpPr>
        <p:spPr>
          <a:xfrm>
            <a:off x="1847850" y="876895"/>
            <a:ext cx="6324600" cy="400110"/>
          </a:xfrm>
          <a:prstGeom prst="flowChartPreparation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ar-SA" sz="2000" b="1" i="0" u="none" strike="noStrike" kern="1200" cap="none" spc="0" normalizeH="0" baseline="0" noProof="0" dirty="0">
                <a:ln w="10541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التراجع عن اجزاء </a:t>
            </a:r>
            <a:r>
              <a:rPr kumimoji="0" lang="ar-SA" sz="2000" b="1" i="0" u="none" strike="noStrike" kern="1200" cap="none" spc="0" normalizeH="0" baseline="0" noProof="0" dirty="0" err="1">
                <a:ln w="10541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والغاء</a:t>
            </a:r>
            <a:r>
              <a:rPr kumimoji="0" lang="ar-SA" sz="2000" b="1" i="0" u="none" strike="noStrike" kern="1200" cap="none" spc="0" normalizeH="0" baseline="0" noProof="0" dirty="0">
                <a:ln w="10541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التراجع</a:t>
            </a:r>
            <a:endParaRPr kumimoji="0" lang="en-US" sz="2000" b="1" i="0" u="none" strike="noStrike" kern="1200" cap="none" spc="0" normalizeH="0" baseline="0" noProof="0" dirty="0">
              <a:ln w="10541" cmpd="sng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" name="مجموعة 16">
            <a:extLst>
              <a:ext uri="{FF2B5EF4-FFF2-40B4-BE49-F238E27FC236}">
                <a16:creationId xmlns:a16="http://schemas.microsoft.com/office/drawing/2014/main" id="{05D19EC6-ADE7-E544-9E6A-B5218061828C}"/>
              </a:ext>
            </a:extLst>
          </p:cNvPr>
          <p:cNvGrpSpPr/>
          <p:nvPr/>
        </p:nvGrpSpPr>
        <p:grpSpPr>
          <a:xfrm>
            <a:off x="1314450" y="2047494"/>
            <a:ext cx="8077200" cy="3243965"/>
            <a:chOff x="457200" y="2326755"/>
            <a:chExt cx="8077200" cy="3243965"/>
          </a:xfrm>
        </p:grpSpPr>
        <p:sp>
          <p:nvSpPr>
            <p:cNvPr id="6" name="عنوان 1">
              <a:extLst>
                <a:ext uri="{FF2B5EF4-FFF2-40B4-BE49-F238E27FC236}">
                  <a16:creationId xmlns:a16="http://schemas.microsoft.com/office/drawing/2014/main" id="{74D9DBD1-1105-EC48-BF82-AF92EDA2700C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2326755"/>
              <a:ext cx="8077200" cy="324396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rtlCol="0" anchor="b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SA" sz="1600" b="1" dirty="0"/>
                <a:t>عند احداث تغييرات في المستند ثم </a:t>
              </a:r>
              <a:r>
                <a:rPr lang="ar-SA" sz="1600" b="1" dirty="0" err="1"/>
                <a:t>تتراجعي</a:t>
              </a:r>
              <a:r>
                <a:rPr lang="ar-SA" sz="1600" b="1" dirty="0"/>
                <a:t>  </a:t>
              </a:r>
              <a:r>
                <a:rPr lang="ar-SA" sz="1600" b="1" dirty="0" err="1"/>
                <a:t>وتريدي</a:t>
              </a:r>
              <a:r>
                <a:rPr lang="ar-SA" sz="1600" b="1" dirty="0"/>
                <a:t> ازالة هذه التغييرات فيمكن القيام بذلك من خلال شريط الادوات </a:t>
              </a:r>
              <a:r>
                <a:rPr lang="ar-SA" sz="1600" b="1" dirty="0" err="1"/>
                <a:t>السريع :</a:t>
              </a:r>
              <a:endParaRPr lang="ar-SA" sz="1600" b="1" dirty="0"/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ar-SA" sz="1600" b="1" dirty="0"/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ar-SA" sz="1600" b="1" dirty="0"/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ar-SA" sz="1600" b="1" dirty="0"/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ar-SA" sz="1600" b="1" dirty="0"/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ar-SA" sz="1600" b="1" dirty="0"/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ar-SA" sz="1600" b="1" dirty="0"/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ar-SA" sz="1600" b="1" dirty="0"/>
            </a:p>
            <a:p>
              <a:pPr algn="r" defTabSz="914400">
                <a:spcBef>
                  <a:spcPct val="20000"/>
                </a:spcBef>
                <a:defRPr/>
              </a:pPr>
              <a:r>
                <a:rPr lang="ar-SA" sz="1600" b="1" dirty="0"/>
                <a:t>اذ </a:t>
              </a:r>
              <a:r>
                <a:rPr lang="ar-SA" sz="1600" b="1" dirty="0" err="1"/>
                <a:t>اردتي</a:t>
              </a:r>
              <a:r>
                <a:rPr lang="ar-SA" sz="1600" b="1" dirty="0"/>
                <a:t> عدم التراجع عن التغييرات فيمكن القيام بذلك عن طريق الغاء التراجع :</a:t>
              </a:r>
            </a:p>
            <a:p>
              <a:pPr algn="r" defTabSz="914400">
                <a:spcBef>
                  <a:spcPct val="20000"/>
                </a:spcBef>
                <a:defRPr/>
              </a:pPr>
              <a:endParaRPr lang="ar-SA" sz="1600" b="1" dirty="0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783F16F-6C1D-1542-A7AB-C71DF1088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4920" y="3600450"/>
              <a:ext cx="6819900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رابط بشكل مرفق 8">
              <a:extLst>
                <a:ext uri="{FF2B5EF4-FFF2-40B4-BE49-F238E27FC236}">
                  <a16:creationId xmlns:a16="http://schemas.microsoft.com/office/drawing/2014/main" id="{49207E7A-5163-AC45-BEAE-1B76845D63B6}"/>
                </a:ext>
              </a:extLst>
            </p:cNvPr>
            <p:cNvCxnSpPr/>
            <p:nvPr/>
          </p:nvCxnSpPr>
          <p:spPr>
            <a:xfrm rot="16200000" flipH="1">
              <a:off x="6419850" y="3118789"/>
              <a:ext cx="762000" cy="3810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رابط بشكل مرفق 12">
              <a:extLst>
                <a:ext uri="{FF2B5EF4-FFF2-40B4-BE49-F238E27FC236}">
                  <a16:creationId xmlns:a16="http://schemas.microsoft.com/office/drawing/2014/main" id="{6070B424-6325-434E-A690-143333565753}"/>
                </a:ext>
              </a:extLst>
            </p:cNvPr>
            <p:cNvCxnSpPr/>
            <p:nvPr/>
          </p:nvCxnSpPr>
          <p:spPr>
            <a:xfrm rot="5400000" flipH="1" flipV="1">
              <a:off x="5695950" y="4076701"/>
              <a:ext cx="838200" cy="7620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مستطيل 14">
              <a:extLst>
                <a:ext uri="{FF2B5EF4-FFF2-40B4-BE49-F238E27FC236}">
                  <a16:creationId xmlns:a16="http://schemas.microsoft.com/office/drawing/2014/main" id="{5459BF96-A3B8-884C-8268-6E1F669708A3}"/>
                </a:ext>
              </a:extLst>
            </p:cNvPr>
            <p:cNvSpPr/>
            <p:nvPr/>
          </p:nvSpPr>
          <p:spPr>
            <a:xfrm>
              <a:off x="5619750" y="2928289"/>
              <a:ext cx="990600" cy="381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b="1" dirty="0">
                  <a:solidFill>
                    <a:srgbClr val="C00000"/>
                  </a:solidFill>
                </a:rPr>
                <a:t>التراجع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مستطيل 15">
              <a:extLst>
                <a:ext uri="{FF2B5EF4-FFF2-40B4-BE49-F238E27FC236}">
                  <a16:creationId xmlns:a16="http://schemas.microsoft.com/office/drawing/2014/main" id="{68576B96-4ED2-4048-9A9E-FC73E07C5D07}"/>
                </a:ext>
              </a:extLst>
            </p:cNvPr>
            <p:cNvSpPr/>
            <p:nvPr/>
          </p:nvSpPr>
          <p:spPr>
            <a:xfrm>
              <a:off x="4171950" y="4495801"/>
              <a:ext cx="1562100" cy="381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SA" b="1" dirty="0">
                  <a:solidFill>
                    <a:srgbClr val="C00000"/>
                  </a:solidFill>
                </a:rPr>
                <a:t>الغاء التراجع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10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E371904-254A-9A4B-83E4-67C51528C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1545" y="3650515"/>
            <a:ext cx="61055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16F5E2C7-DC3D-9644-8D23-681A3D1F0A00}"/>
              </a:ext>
            </a:extLst>
          </p:cNvPr>
          <p:cNvSpPr txBox="1"/>
          <p:nvPr/>
        </p:nvSpPr>
        <p:spPr>
          <a:xfrm>
            <a:off x="3962400" y="457200"/>
            <a:ext cx="4191000" cy="461665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ar-SA" sz="2400" b="1" dirty="0">
                <a:ln w="10541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التدقيق الاملائي + النحوي </a:t>
            </a:r>
            <a:endParaRPr lang="en-US" sz="2400" b="1" dirty="0">
              <a:ln w="10541" cmpd="sng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A4C4F71A-2513-7D4A-AFA3-DB6E7E4A7BD9}"/>
              </a:ext>
            </a:extLst>
          </p:cNvPr>
          <p:cNvSpPr txBox="1"/>
          <p:nvPr/>
        </p:nvSpPr>
        <p:spPr>
          <a:xfrm>
            <a:off x="2209800" y="1143000"/>
            <a:ext cx="5029200" cy="1323439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ar-SA" sz="1600" b="1" dirty="0"/>
              <a:t>يقوم برنامج الوورد بالتدقيق الاملائي و النحوي بشكل تلقائي أثناء الكتابة, ويمكن ملاحظة ذلك بظهور خطوط حمراء متعرجة أسفل الكلمة للإشارة للأخطاء الإملائية المحتملة و خطوط خضراء متعرجة للإشارة الى الاخطاء النحوية المحتملة.</a:t>
            </a:r>
            <a:endParaRPr lang="en-US" sz="1600" b="1" dirty="0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3A27450E-0915-AC4B-8382-26FA7A70AA72}"/>
              </a:ext>
            </a:extLst>
          </p:cNvPr>
          <p:cNvSpPr txBox="1"/>
          <p:nvPr/>
        </p:nvSpPr>
        <p:spPr>
          <a:xfrm>
            <a:off x="2640330" y="2514600"/>
            <a:ext cx="3227070" cy="33855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rtl="1"/>
            <a:r>
              <a:rPr lang="ar-SA" sz="1600" b="1" cap="all" dirty="0">
                <a:ln w="9000" cmpd="sng">
                  <a:solidFill>
                    <a:srgbClr val="993366"/>
                  </a:solidFill>
                  <a:prstDash val="solid"/>
                </a:ln>
                <a:solidFill>
                  <a:srgbClr val="993366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القيام بعملية التدقيق </a:t>
            </a:r>
            <a:r>
              <a:rPr lang="ar-SA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الاملائي</a:t>
            </a:r>
            <a:endParaRPr lang="en-US" sz="1600" b="1" cap="all" dirty="0">
              <a:ln w="9000" cmpd="sng">
                <a:solidFill>
                  <a:srgbClr val="993366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915CEBEE-0FA3-AF4F-93F8-32180D21343A}"/>
              </a:ext>
            </a:extLst>
          </p:cNvPr>
          <p:cNvSpPr txBox="1"/>
          <p:nvPr/>
        </p:nvSpPr>
        <p:spPr>
          <a:xfrm>
            <a:off x="2640330" y="3048000"/>
            <a:ext cx="3227070" cy="33855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 rtl="1"/>
            <a:r>
              <a:rPr lang="ar-SA" sz="1600" b="1" cap="all" dirty="0">
                <a:ln w="9000" cmpd="sng">
                  <a:solidFill>
                    <a:srgbClr val="993366"/>
                  </a:solidFill>
                  <a:prstDash val="solid"/>
                </a:ln>
                <a:solidFill>
                  <a:srgbClr val="993366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القيام بعملية التدقيق </a:t>
            </a:r>
            <a:r>
              <a:rPr lang="ar-SA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النحوي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A6B7608-48A3-4442-B4A7-CFA0716A1C5E}"/>
              </a:ext>
            </a:extLst>
          </p:cNvPr>
          <p:cNvSpPr txBox="1"/>
          <p:nvPr/>
        </p:nvSpPr>
        <p:spPr>
          <a:xfrm>
            <a:off x="4610100" y="5001161"/>
            <a:ext cx="4800600" cy="830997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ar-SA" sz="1600" b="1" dirty="0">
                <a:solidFill>
                  <a:schemeClr val="dk1"/>
                </a:solidFill>
              </a:rPr>
              <a:t>سيظهر صندوق حوار لإظهار البدائل المقترحة من قائمة اقتراحات, اختاري منها ما يناسبك ثم انقري على أمر تغيير فيتم تبديل الخطأ</a:t>
            </a:r>
            <a:endParaRPr lang="en-US" sz="1600" b="1" dirty="0">
              <a:solidFill>
                <a:schemeClr val="dk1"/>
              </a:solidFill>
            </a:endParaRPr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id="{F274479D-EC94-D94A-B627-C47E0C5D5E0D}"/>
              </a:ext>
            </a:extLst>
          </p:cNvPr>
          <p:cNvSpPr/>
          <p:nvPr/>
        </p:nvSpPr>
        <p:spPr>
          <a:xfrm>
            <a:off x="6324600" y="3810000"/>
            <a:ext cx="685800" cy="762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1" name="رابط كسهم مستقيم 11">
            <a:extLst>
              <a:ext uri="{FF2B5EF4-FFF2-40B4-BE49-F238E27FC236}">
                <a16:creationId xmlns:a16="http://schemas.microsoft.com/office/drawing/2014/main" id="{4B0F03F9-0856-954C-9894-499F7F36F61F}"/>
              </a:ext>
            </a:extLst>
          </p:cNvPr>
          <p:cNvCxnSpPr/>
          <p:nvPr/>
        </p:nvCxnSpPr>
        <p:spPr>
          <a:xfrm>
            <a:off x="2019300" y="38100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3">
            <a:extLst>
              <a:ext uri="{FF2B5EF4-FFF2-40B4-BE49-F238E27FC236}">
                <a16:creationId xmlns:a16="http://schemas.microsoft.com/office/drawing/2014/main" id="{E4902C98-8B95-4746-ABE5-F19967E36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1983" y="4764941"/>
            <a:ext cx="361669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رابط بشكل مرفق 16">
            <a:extLst>
              <a:ext uri="{FF2B5EF4-FFF2-40B4-BE49-F238E27FC236}">
                <a16:creationId xmlns:a16="http://schemas.microsoft.com/office/drawing/2014/main" id="{FEBD2233-CC47-5E41-A339-02F37F6CC92E}"/>
              </a:ext>
            </a:extLst>
          </p:cNvPr>
          <p:cNvCxnSpPr/>
          <p:nvPr/>
        </p:nvCxnSpPr>
        <p:spPr>
          <a:xfrm rot="16200000" flipH="1">
            <a:off x="6153150" y="3205431"/>
            <a:ext cx="685800" cy="647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قوس كبير أيسر 22">
            <a:extLst>
              <a:ext uri="{FF2B5EF4-FFF2-40B4-BE49-F238E27FC236}">
                <a16:creationId xmlns:a16="http://schemas.microsoft.com/office/drawing/2014/main" id="{78D13381-1571-3449-B332-12E339B0F8F2}"/>
              </a:ext>
            </a:extLst>
          </p:cNvPr>
          <p:cNvSpPr/>
          <p:nvPr/>
        </p:nvSpPr>
        <p:spPr>
          <a:xfrm flipH="1">
            <a:off x="5867400" y="2667000"/>
            <a:ext cx="304800" cy="6858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8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{61BBE0A3-782A-C94E-9345-D6BEEC2C70A9}tf10001060</Template>
  <TotalTime>416</TotalTime>
  <Words>1944</Words>
  <Application>Microsoft Macintosh PowerPoint</Application>
  <PresentationFormat>Widescreen</PresentationFormat>
  <Paragraphs>314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8" baseType="lpstr">
      <vt:lpstr>MS PMincho</vt:lpstr>
      <vt:lpstr>ae_Dimnah</vt:lpstr>
      <vt:lpstr>ae_Furat</vt:lpstr>
      <vt:lpstr>ae_Hani</vt:lpstr>
      <vt:lpstr>ae_Khalid</vt:lpstr>
      <vt:lpstr>ae_Metal</vt:lpstr>
      <vt:lpstr>ae_Sindibad</vt:lpstr>
      <vt:lpstr>ae_Tarablus</vt:lpstr>
      <vt:lpstr>Aldhabi</vt:lpstr>
      <vt:lpstr>American Typewriter</vt:lpstr>
      <vt:lpstr>Arabic Typesetting</vt:lpstr>
      <vt:lpstr>Arial</vt:lpstr>
      <vt:lpstr>FS_Modern2_Thin</vt:lpstr>
      <vt:lpstr>Hacen Samra</vt:lpstr>
      <vt:lpstr>Marion</vt:lpstr>
      <vt:lpstr>Tahoma</vt:lpstr>
      <vt:lpstr>Trebuchet MS</vt:lpstr>
      <vt:lpstr>Wingdings 3</vt:lpstr>
      <vt:lpstr>Facet</vt:lpstr>
      <vt:lpstr>ICDL</vt:lpstr>
      <vt:lpstr>الأهداف : </vt:lpstr>
      <vt:lpstr>التدريب الأول</vt:lpstr>
      <vt:lpstr>PowerPoint Presentation</vt:lpstr>
      <vt:lpstr>تحديد النص : وضع مؤشر الفأرة في بداية النص المراد تحديده الضغط على زر الفأرة الأيسر دون الافلات و سحب المؤشر لنهاية الجزء  المراد تحديده  (Shift) يمكن استخدم مفتاح  وذلك بالضغط المستمر علية ثم الضغط مفتاح الاسهم للجهة المراد تحديدها.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التدريب الحادي عشر: مشروع الوحدة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ICDL</dc:title>
  <dc:creator>Microsoft Office User</dc:creator>
  <cp:lastModifiedBy>Microsoft Office User</cp:lastModifiedBy>
  <cp:revision>11</cp:revision>
  <dcterms:created xsi:type="dcterms:W3CDTF">2022-03-18T17:16:03Z</dcterms:created>
  <dcterms:modified xsi:type="dcterms:W3CDTF">2022-03-19T00:12:25Z</dcterms:modified>
</cp:coreProperties>
</file>